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6" r:id="rId2"/>
    <p:sldId id="269" r:id="rId3"/>
    <p:sldId id="270" r:id="rId4"/>
    <p:sldId id="271" r:id="rId5"/>
    <p:sldId id="268" r:id="rId6"/>
    <p:sldId id="272" r:id="rId7"/>
    <p:sldId id="257" r:id="rId8"/>
    <p:sldId id="281" r:id="rId9"/>
    <p:sldId id="280" r:id="rId10"/>
    <p:sldId id="267" r:id="rId11"/>
    <p:sldId id="273" r:id="rId12"/>
    <p:sldId id="262" r:id="rId13"/>
    <p:sldId id="263" r:id="rId14"/>
    <p:sldId id="278" r:id="rId15"/>
    <p:sldId id="279" r:id="rId16"/>
    <p:sldId id="277"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0" autoAdjust="0"/>
    <p:restoredTop sz="77289" autoAdjust="0"/>
  </p:normalViewPr>
  <p:slideViewPr>
    <p:cSldViewPr>
      <p:cViewPr varScale="1">
        <p:scale>
          <a:sx n="50" d="100"/>
          <a:sy n="50" d="100"/>
        </p:scale>
        <p:origin x="-518"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E57F6-13DA-4BB5-9CBB-61E3F163317E}" type="datetimeFigureOut">
              <a:rPr lang="en-US" smtClean="0"/>
              <a:pPr/>
              <a:t>7/22/2015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BAC42-A97D-433F-BFDF-545E4F134807}" type="slidenum">
              <a:rPr lang="en-US" smtClean="0"/>
              <a:pPr/>
              <a:t>‹#›</a:t>
            </a:fld>
            <a:endParaRPr lang="en-US"/>
          </a:p>
        </p:txBody>
      </p:sp>
    </p:spTree>
    <p:extLst>
      <p:ext uri="{BB962C8B-B14F-4D97-AF65-F5344CB8AC3E}">
        <p14:creationId xmlns:p14="http://schemas.microsoft.com/office/powerpoint/2010/main" val="136322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BIFI – Brain Injury Family Intervention – education program for family members focuses on family systems and TBI education  (developed by VCU)</a:t>
            </a:r>
          </a:p>
          <a:p>
            <a:r>
              <a:rPr lang="en-US" baseline="0" dirty="0" smtClean="0"/>
              <a:t>Do we have BIS service numbers for the last fiscal year BIS reports 8 veterans for last FY</a:t>
            </a:r>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r>
              <a:rPr lang="en-US" sz="1200" dirty="0" err="1" smtClean="0">
                <a:solidFill>
                  <a:schemeClr val="tx1"/>
                </a:solidFill>
              </a:rPr>
              <a:t>CLiC</a:t>
            </a:r>
            <a:r>
              <a:rPr lang="en-US" sz="1200" dirty="0" smtClean="0">
                <a:solidFill>
                  <a:schemeClr val="tx1"/>
                </a:solidFill>
              </a:rPr>
              <a:t> has served over 95 consumers (total participants- not veteran specific) </a:t>
            </a:r>
          </a:p>
          <a:p>
            <a:pPr lvl="0" algn="l">
              <a:buFont typeface="Arial" pitchFamily="34" charset="0"/>
              <a:buChar char="•"/>
            </a:pPr>
            <a:r>
              <a:rPr lang="en-US" sz="1200" dirty="0" smtClean="0">
                <a:solidFill>
                  <a:schemeClr val="tx1"/>
                </a:solidFill>
              </a:rPr>
              <a:t>Sessions to consumers, with BISSWVA providing the equipment if needed  – two or three-hour meeting usually with one or two breaks in the middle, Two Sessions per week</a:t>
            </a:r>
          </a:p>
          <a:p>
            <a:pPr lvl="0" algn="l">
              <a:buFont typeface="Arial" pitchFamily="34" charset="0"/>
              <a:buChar char="•"/>
            </a:pPr>
            <a:r>
              <a:rPr lang="en-US" sz="1200" dirty="0" smtClean="0">
                <a:solidFill>
                  <a:schemeClr val="tx1"/>
                </a:solidFill>
              </a:rPr>
              <a:t>Facilitator – trained individual who oversees Sessions</a:t>
            </a:r>
          </a:p>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 Take Away:  Veterans have indicated they enjoy participating in a group where they can share not only their military experience but some of the physical and mental challenges they experience due to their TBIs.  </a:t>
            </a:r>
          </a:p>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FY13 – 26 (19 in Region III)</a:t>
            </a:r>
          </a:p>
          <a:p>
            <a:r>
              <a:rPr lang="en-US" baseline="0" dirty="0" smtClean="0"/>
              <a:t>Region II 25 TBI cases - estimates that all of these are co-occurring with PTSD</a:t>
            </a:r>
          </a:p>
          <a:p>
            <a:r>
              <a:rPr lang="en-US" baseline="0" dirty="0" smtClean="0"/>
              <a:t>Percentage of case load estimate - 20%.</a:t>
            </a:r>
          </a:p>
          <a:p>
            <a:r>
              <a:rPr lang="en-US" baseline="0" dirty="0" smtClean="0"/>
              <a:t>Average number of veterans per month, 5 which would include veterans in group.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273,859 Department of Defense Diagnosed TBI Cases Between 2000 and 2012</a:t>
            </a:r>
            <a:endParaRPr lang="en-US" baseline="0" dirty="0" smtClean="0"/>
          </a:p>
          <a:p>
            <a:pPr>
              <a:buFont typeface="Wingdings" pitchFamily="2" charset="2"/>
              <a:buChar char="Ø"/>
            </a:pPr>
            <a:r>
              <a:rPr lang="en-US" sz="1200" dirty="0" smtClean="0"/>
              <a:t>194,561 mild</a:t>
            </a:r>
          </a:p>
          <a:p>
            <a:pPr>
              <a:buFont typeface="Wingdings" pitchFamily="2" charset="2"/>
              <a:buChar char="Ø"/>
            </a:pPr>
            <a:r>
              <a:rPr lang="en-US" sz="1200" dirty="0" smtClean="0"/>
              <a:t> 42,063 moderate</a:t>
            </a:r>
          </a:p>
          <a:p>
            <a:pPr>
              <a:buFont typeface="Wingdings" pitchFamily="2" charset="2"/>
              <a:buChar char="Ø"/>
            </a:pPr>
            <a:r>
              <a:rPr lang="en-US" sz="1200" dirty="0" smtClean="0"/>
              <a:t> 6,476 have been severe or penetrating</a:t>
            </a:r>
          </a:p>
          <a:p>
            <a:pPr>
              <a:buFont typeface="Wingdings" pitchFamily="2" charset="2"/>
              <a:buChar char="Ø"/>
            </a:pPr>
            <a:r>
              <a:rPr lang="en-US" sz="1200" dirty="0" smtClean="0"/>
              <a:t>10,210 have not been classifiable</a:t>
            </a:r>
          </a:p>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DFD79-429E-4CEE-99F8-FEE32CA5253D}"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BBAC42-A97D-433F-BFDF-545E4F13480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1CFB7A-DE6C-42AC-9A0B-FFD48176ACED}"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CFB7A-DE6C-42AC-9A0B-FFD48176ACED}"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CFB7A-DE6C-42AC-9A0B-FFD48176ACED}"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CFB7A-DE6C-42AC-9A0B-FFD48176ACED}"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CFB7A-DE6C-42AC-9A0B-FFD48176ACED}"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1CFB7A-DE6C-42AC-9A0B-FFD48176ACED}"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1CFB7A-DE6C-42AC-9A0B-FFD48176ACED}" type="datetimeFigureOut">
              <a:rPr lang="en-US" smtClean="0"/>
              <a:pPr/>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CFB7A-DE6C-42AC-9A0B-FFD48176ACED}" type="datetimeFigureOut">
              <a:rPr lang="en-US" smtClean="0"/>
              <a:pPr/>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CFB7A-DE6C-42AC-9A0B-FFD48176ACED}" type="datetimeFigureOut">
              <a:rPr lang="en-US" smtClean="0"/>
              <a:pPr/>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CFB7A-DE6C-42AC-9A0B-FFD48176ACED}"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CFB7A-DE6C-42AC-9A0B-FFD48176ACED}"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39AEA-BF95-49A1-AE05-811310595F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CFB7A-DE6C-42AC-9A0B-FFD48176ACED}" type="datetimeFigureOut">
              <a:rPr lang="en-US" smtClean="0"/>
              <a:pPr/>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39AEA-BF95-49A1-AE05-811310595F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virginianavigator.org/lg/Search/family-caregivers-of-veterans"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dvs.virginia.gov/virginia-wounded-warrior-progra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Brandi.jancaitis@dvs.virgini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295400"/>
            <a:ext cx="7772400" cy="1676400"/>
          </a:xfrm>
        </p:spPr>
        <p:txBody>
          <a:bodyPr>
            <a:normAutofit/>
          </a:bodyPr>
          <a:lstStyle/>
          <a:p>
            <a:r>
              <a:rPr lang="en-US" sz="3600" b="1" dirty="0" smtClean="0"/>
              <a:t>TBI Report Out Day</a:t>
            </a:r>
            <a:br>
              <a:rPr lang="en-US" sz="3600" b="1" dirty="0" smtClean="0"/>
            </a:br>
            <a:r>
              <a:rPr lang="en-US" sz="3600" b="1" i="1" dirty="0" smtClean="0"/>
              <a:t>A Focus on our Veterans</a:t>
            </a:r>
            <a:endParaRPr lang="en-US" sz="3600" b="1" i="1" dirty="0"/>
          </a:p>
        </p:txBody>
      </p:sp>
      <p:sp>
        <p:nvSpPr>
          <p:cNvPr id="10" name="Subtitle 9"/>
          <p:cNvSpPr>
            <a:spLocks noGrp="1"/>
          </p:cNvSpPr>
          <p:nvPr>
            <p:ph type="subTitle" idx="1"/>
          </p:nvPr>
        </p:nvSpPr>
        <p:spPr>
          <a:xfrm>
            <a:off x="1371600" y="2971800"/>
            <a:ext cx="6400800" cy="1295400"/>
          </a:xfrm>
        </p:spPr>
        <p:txBody>
          <a:bodyPr>
            <a:normAutofit fontScale="85000" lnSpcReduction="20000"/>
          </a:bodyPr>
          <a:lstStyle/>
          <a:p>
            <a:r>
              <a:rPr lang="en-US" dirty="0" smtClean="0"/>
              <a:t>Brandi Jancaitis</a:t>
            </a:r>
          </a:p>
          <a:p>
            <a:r>
              <a:rPr lang="en-US" dirty="0" smtClean="0"/>
              <a:t>Director</a:t>
            </a:r>
          </a:p>
          <a:p>
            <a:r>
              <a:rPr lang="en-US" dirty="0" smtClean="0"/>
              <a:t>Virginia Wounded Warrior Program</a:t>
            </a:r>
            <a:endParaRPr lang="en-US" dirty="0"/>
          </a:p>
        </p:txBody>
      </p:sp>
      <p:pic>
        <p:nvPicPr>
          <p:cNvPr id="1026" name="Picture 2" descr="C:\Users\pbb53463\AppData\Local\Microsoft\Windows\Temporary Internet Files\Content.IE5\VTCHMW5K\Military-reemployment-article[1].jpg"/>
          <p:cNvPicPr>
            <a:picLocks noChangeAspect="1" noChangeArrowheads="1"/>
          </p:cNvPicPr>
          <p:nvPr/>
        </p:nvPicPr>
        <p:blipFill>
          <a:blip r:embed="rId5" cstate="print"/>
          <a:srcRect/>
          <a:stretch>
            <a:fillRect/>
          </a:stretch>
        </p:blipFill>
        <p:spPr bwMode="auto">
          <a:xfrm>
            <a:off x="3505200" y="4572000"/>
            <a:ext cx="2133600" cy="1676400"/>
          </a:xfrm>
          <a:prstGeom prst="rect">
            <a:avLst/>
          </a:prstGeom>
          <a:noFill/>
        </p:spPr>
      </p:pic>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524001"/>
            <a:ext cx="7772400" cy="457200"/>
          </a:xfrm>
        </p:spPr>
        <p:txBody>
          <a:bodyPr>
            <a:noAutofit/>
          </a:bodyPr>
          <a:lstStyle/>
          <a:p>
            <a:r>
              <a:rPr lang="en-US" sz="3200" b="1" dirty="0" smtClean="0"/>
              <a:t>VWWP Services cont.</a:t>
            </a:r>
            <a:endParaRPr lang="en-US" sz="3200" b="1" dirty="0"/>
          </a:p>
        </p:txBody>
      </p:sp>
      <p:sp>
        <p:nvSpPr>
          <p:cNvPr id="9" name="Subtitle 8"/>
          <p:cNvSpPr>
            <a:spLocks noGrp="1"/>
          </p:cNvSpPr>
          <p:nvPr>
            <p:ph type="subTitle" idx="1"/>
          </p:nvPr>
        </p:nvSpPr>
        <p:spPr>
          <a:xfrm>
            <a:off x="457200" y="2133600"/>
            <a:ext cx="8382000" cy="4191000"/>
          </a:xfrm>
        </p:spPr>
        <p:txBody>
          <a:bodyPr>
            <a:normAutofit fontScale="85000" lnSpcReduction="20000"/>
          </a:bodyPr>
          <a:lstStyle/>
          <a:p>
            <a:pPr algn="l">
              <a:buFont typeface="Arial" pitchFamily="34" charset="0"/>
              <a:buChar char="•"/>
            </a:pPr>
            <a:r>
              <a:rPr lang="en-US" dirty="0" smtClean="0">
                <a:solidFill>
                  <a:schemeClr val="tx1"/>
                </a:solidFill>
              </a:rPr>
              <a:t> Military/Veteran Caregiver Resource Site in partnership with Senior Navigator </a:t>
            </a:r>
          </a:p>
          <a:p>
            <a:pPr lvl="2" algn="l">
              <a:buFont typeface="Arial" pitchFamily="34" charset="0"/>
              <a:buChar char="•"/>
            </a:pPr>
            <a:r>
              <a:rPr lang="en-US" dirty="0" smtClean="0">
                <a:solidFill>
                  <a:schemeClr val="tx1"/>
                </a:solidFill>
                <a:hlinkClick r:id="rId5"/>
              </a:rPr>
              <a:t>http://www.virginianavigator.org/lg/Search/family-caregivers-of-veterans</a:t>
            </a:r>
            <a:r>
              <a:rPr lang="en-US" dirty="0" smtClean="0">
                <a:solidFill>
                  <a:schemeClr val="tx1"/>
                </a:solidFill>
              </a:rPr>
              <a:t> </a:t>
            </a:r>
          </a:p>
          <a:p>
            <a:pPr algn="l">
              <a:buFont typeface="Arial" pitchFamily="34" charset="0"/>
              <a:buChar char="•"/>
            </a:pPr>
            <a:r>
              <a:rPr lang="en-US" dirty="0" smtClean="0">
                <a:solidFill>
                  <a:schemeClr val="tx1"/>
                </a:solidFill>
              </a:rPr>
              <a:t> </a:t>
            </a:r>
            <a:r>
              <a:rPr lang="en-US" sz="3300" b="1" i="1" dirty="0" smtClean="0">
                <a:solidFill>
                  <a:schemeClr val="tx1"/>
                </a:solidFill>
              </a:rPr>
              <a:t>Coming Soon</a:t>
            </a:r>
            <a:r>
              <a:rPr lang="en-US" sz="3300" i="1" dirty="0" smtClean="0">
                <a:solidFill>
                  <a:schemeClr val="tx1"/>
                </a:solidFill>
              </a:rPr>
              <a:t>, </a:t>
            </a:r>
            <a:r>
              <a:rPr lang="en-US" sz="3300" b="1" i="1" dirty="0" smtClean="0">
                <a:solidFill>
                  <a:schemeClr val="tx1"/>
                </a:solidFill>
              </a:rPr>
              <a:t>Operation Family Caregiver </a:t>
            </a:r>
            <a:r>
              <a:rPr lang="en-US" sz="3300" dirty="0" smtClean="0">
                <a:solidFill>
                  <a:schemeClr val="tx1"/>
                </a:solidFill>
              </a:rPr>
              <a:t>–curriculum led by </a:t>
            </a:r>
            <a:r>
              <a:rPr lang="en-US" sz="3300" i="1" dirty="0" smtClean="0">
                <a:solidFill>
                  <a:schemeClr val="tx1"/>
                </a:solidFill>
              </a:rPr>
              <a:t>Caregiver Coach </a:t>
            </a:r>
            <a:r>
              <a:rPr lang="en-US" sz="3300" dirty="0" smtClean="0">
                <a:solidFill>
                  <a:schemeClr val="tx1"/>
                </a:solidFill>
              </a:rPr>
              <a:t>within VWWP (Northern </a:t>
            </a:r>
            <a:r>
              <a:rPr lang="en-US" sz="3300" dirty="0" err="1" smtClean="0">
                <a:solidFill>
                  <a:schemeClr val="tx1"/>
                </a:solidFill>
              </a:rPr>
              <a:t>Va</a:t>
            </a:r>
            <a:r>
              <a:rPr lang="en-US" sz="3300" dirty="0" smtClean="0">
                <a:solidFill>
                  <a:schemeClr val="tx1"/>
                </a:solidFill>
              </a:rPr>
              <a:t>, and Hampton Roads) in partnership with the Rosalynn Carter Institute for </a:t>
            </a:r>
            <a:r>
              <a:rPr lang="en-US" sz="3300" dirty="0" err="1" smtClean="0">
                <a:solidFill>
                  <a:schemeClr val="tx1"/>
                </a:solidFill>
              </a:rPr>
              <a:t>Caregiving</a:t>
            </a:r>
            <a:r>
              <a:rPr lang="en-US" sz="3300" dirty="0" smtClean="0">
                <a:solidFill>
                  <a:schemeClr val="tx1"/>
                </a:solidFill>
              </a:rPr>
              <a:t> and Riverside Center for Excellence in Aging and Lifelong Health (CEALH)</a:t>
            </a:r>
          </a:p>
          <a:p>
            <a:pPr lvl="1" algn="l">
              <a:buFont typeface="Arial" pitchFamily="34" charset="0"/>
              <a:buChar char="•"/>
            </a:pPr>
            <a:r>
              <a:rPr lang="en-US" sz="3300" dirty="0" smtClean="0">
                <a:solidFill>
                  <a:schemeClr val="tx1"/>
                </a:solidFill>
              </a:rPr>
              <a:t>3 year grant, planning period starts in September 2015</a:t>
            </a:r>
          </a:p>
          <a:p>
            <a:endParaRPr lang="en-US" dirty="0">
              <a:solidFill>
                <a:schemeClr val="tx1"/>
              </a:solidFill>
            </a:endParaRP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828800"/>
            <a:ext cx="7772400" cy="1066800"/>
          </a:xfrm>
        </p:spPr>
        <p:txBody>
          <a:bodyPr>
            <a:noAutofit/>
          </a:bodyPr>
          <a:lstStyle/>
          <a:p>
            <a:r>
              <a:rPr lang="en-US" sz="3200" b="1" dirty="0" smtClean="0"/>
              <a:t>VWWP Regional Services/Partnership Highlights</a:t>
            </a:r>
            <a:endParaRPr lang="en-US" sz="3200" b="1" dirty="0"/>
          </a:p>
        </p:txBody>
      </p:sp>
      <p:pic>
        <p:nvPicPr>
          <p:cNvPr id="3076" name="Picture 4" descr="C:\Users\pbb53463\AppData\Local\Microsoft\Windows\Temporary Internet Files\Content.IE5\2ZYCN36S\Veteran_Day[1].jpg"/>
          <p:cNvPicPr>
            <a:picLocks noChangeAspect="1" noChangeArrowheads="1"/>
          </p:cNvPicPr>
          <p:nvPr/>
        </p:nvPicPr>
        <p:blipFill>
          <a:blip r:embed="rId5" cstate="print"/>
          <a:srcRect/>
          <a:stretch>
            <a:fillRect/>
          </a:stretch>
        </p:blipFill>
        <p:spPr bwMode="auto">
          <a:xfrm>
            <a:off x="3276600" y="3276600"/>
            <a:ext cx="2641600" cy="2686050"/>
          </a:xfrm>
          <a:prstGeom prst="rect">
            <a:avLst/>
          </a:prstGeom>
          <a:noFill/>
        </p:spPr>
      </p:pic>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447800"/>
            <a:ext cx="7772400" cy="1371601"/>
          </a:xfrm>
        </p:spPr>
        <p:txBody>
          <a:bodyPr>
            <a:normAutofit/>
          </a:bodyPr>
          <a:lstStyle/>
          <a:p>
            <a:r>
              <a:rPr lang="en-US" sz="2800" b="1" dirty="0" smtClean="0"/>
              <a:t>VWWP Northern (Region II)  and Brain Injury Services (BIS) Partnership - Veterans Integration Program  </a:t>
            </a:r>
            <a:endParaRPr lang="en-US" sz="2800" b="1" dirty="0"/>
          </a:p>
        </p:txBody>
      </p:sp>
      <p:sp>
        <p:nvSpPr>
          <p:cNvPr id="9" name="Subtitle 8"/>
          <p:cNvSpPr>
            <a:spLocks noGrp="1"/>
          </p:cNvSpPr>
          <p:nvPr>
            <p:ph type="subTitle" idx="1"/>
          </p:nvPr>
        </p:nvSpPr>
        <p:spPr>
          <a:xfrm>
            <a:off x="609600" y="2819400"/>
            <a:ext cx="8153400" cy="3505200"/>
          </a:xfrm>
        </p:spPr>
        <p:txBody>
          <a:bodyPr>
            <a:normAutofit lnSpcReduction="10000"/>
          </a:bodyPr>
          <a:lstStyle/>
          <a:p>
            <a:pPr algn="l">
              <a:buFont typeface="Arial" pitchFamily="34" charset="0"/>
              <a:buChar char="•"/>
            </a:pPr>
            <a:r>
              <a:rPr lang="en-US" sz="2400" dirty="0" smtClean="0">
                <a:solidFill>
                  <a:schemeClr val="tx1"/>
                </a:solidFill>
              </a:rPr>
              <a:t> BIS has worked to make it’s services more accessible to veterans suffering from all levels of BI not only those who might need more intensive services</a:t>
            </a:r>
          </a:p>
          <a:p>
            <a:pPr algn="l">
              <a:buFont typeface="Arial" pitchFamily="34" charset="0"/>
              <a:buChar char="•"/>
            </a:pPr>
            <a:r>
              <a:rPr lang="en-US" sz="2400" dirty="0">
                <a:solidFill>
                  <a:schemeClr val="tx1"/>
                </a:solidFill>
              </a:rPr>
              <a:t> </a:t>
            </a:r>
            <a:r>
              <a:rPr lang="en-US" sz="2400" dirty="0" smtClean="0">
                <a:solidFill>
                  <a:schemeClr val="tx1"/>
                </a:solidFill>
              </a:rPr>
              <a:t>Services such as Brain Injury Family Intervention will be very useful for veterans </a:t>
            </a:r>
          </a:p>
          <a:p>
            <a:pPr algn="l">
              <a:buFont typeface="Arial" pitchFamily="34" charset="0"/>
              <a:buChar char="•"/>
            </a:pPr>
            <a:r>
              <a:rPr lang="en-US" sz="2400" dirty="0" smtClean="0">
                <a:solidFill>
                  <a:schemeClr val="tx1"/>
                </a:solidFill>
              </a:rPr>
              <a:t> VWWP has partnered with BIS to spread the word about their services</a:t>
            </a:r>
          </a:p>
          <a:p>
            <a:pPr algn="l">
              <a:buFont typeface="Arial" pitchFamily="34" charset="0"/>
              <a:buChar char="•"/>
            </a:pPr>
            <a:r>
              <a:rPr lang="en-US" sz="2400" dirty="0" smtClean="0">
                <a:solidFill>
                  <a:schemeClr val="tx1"/>
                </a:solidFill>
              </a:rPr>
              <a:t> VWWP will assist BIS with care coordination, peer support and referral information for veterans utilizing BIS services </a:t>
            </a:r>
          </a:p>
          <a:p>
            <a:pPr algn="l"/>
            <a:endParaRPr lang="en-US" sz="2400"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2"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2057400"/>
            <a:ext cx="7772400" cy="838200"/>
          </a:xfrm>
        </p:spPr>
        <p:txBody>
          <a:bodyPr>
            <a:normAutofit fontScale="90000"/>
          </a:bodyPr>
          <a:lstStyle/>
          <a:p>
            <a:r>
              <a:rPr lang="en-US" sz="3200" b="1" dirty="0" smtClean="0"/>
              <a:t>VWWP Region II and the Intrepid Spirit Center </a:t>
            </a:r>
            <a:r>
              <a:rPr lang="en-US" sz="3200" b="1" dirty="0"/>
              <a:t>National Intrepid Center of Excellence (</a:t>
            </a:r>
            <a:r>
              <a:rPr lang="en-US" sz="3200" b="1" dirty="0" err="1"/>
              <a:t>NICoE</a:t>
            </a:r>
            <a:r>
              <a:rPr lang="en-US" sz="3200" b="1" dirty="0"/>
              <a:t>) Satellite at Fort Belvoir</a:t>
            </a:r>
            <a:r>
              <a:rPr lang="en-US" sz="3200" dirty="0"/>
              <a:t/>
            </a:r>
            <a:br>
              <a:rPr lang="en-US" sz="3200" dirty="0"/>
            </a:br>
            <a:endParaRPr lang="en-US" sz="3200" dirty="0"/>
          </a:p>
        </p:txBody>
      </p:sp>
      <p:sp>
        <p:nvSpPr>
          <p:cNvPr id="9" name="Subtitle 8"/>
          <p:cNvSpPr>
            <a:spLocks noGrp="1"/>
          </p:cNvSpPr>
          <p:nvPr>
            <p:ph type="subTitle" idx="1"/>
          </p:nvPr>
        </p:nvSpPr>
        <p:spPr>
          <a:xfrm>
            <a:off x="533400" y="3048000"/>
            <a:ext cx="8305800" cy="3352800"/>
          </a:xfrm>
        </p:spPr>
        <p:txBody>
          <a:bodyPr>
            <a:normAutofit/>
          </a:bodyPr>
          <a:lstStyle/>
          <a:p>
            <a:pPr algn="l">
              <a:buFont typeface="Arial" pitchFamily="34" charset="0"/>
              <a:buChar char="•"/>
            </a:pPr>
            <a:r>
              <a:rPr lang="en-US" sz="2800" dirty="0" smtClean="0">
                <a:solidFill>
                  <a:schemeClr val="tx1"/>
                </a:solidFill>
              </a:rPr>
              <a:t> VWWP providing information presentations to ‘retirement’ classes at Intrepid Spirit</a:t>
            </a:r>
          </a:p>
          <a:p>
            <a:pPr algn="l">
              <a:buFont typeface="Arial" pitchFamily="34" charset="0"/>
              <a:buChar char="•"/>
            </a:pPr>
            <a:r>
              <a:rPr lang="en-US" sz="2800" dirty="0">
                <a:solidFill>
                  <a:schemeClr val="tx1"/>
                </a:solidFill>
              </a:rPr>
              <a:t> </a:t>
            </a:r>
            <a:r>
              <a:rPr lang="en-US" sz="2800" dirty="0" smtClean="0">
                <a:solidFill>
                  <a:schemeClr val="tx1"/>
                </a:solidFill>
              </a:rPr>
              <a:t>VWWP will provide presentations to Family Member Caregiver Group </a:t>
            </a:r>
          </a:p>
          <a:p>
            <a:pPr algn="l">
              <a:buFont typeface="Arial" pitchFamily="34" charset="0"/>
              <a:buChar char="•"/>
            </a:pPr>
            <a:r>
              <a:rPr lang="en-US" sz="2800" dirty="0">
                <a:solidFill>
                  <a:schemeClr val="tx1"/>
                </a:solidFill>
              </a:rPr>
              <a:t> </a:t>
            </a:r>
            <a:r>
              <a:rPr lang="en-US" sz="2800" dirty="0" smtClean="0">
                <a:solidFill>
                  <a:schemeClr val="tx1"/>
                </a:solidFill>
              </a:rPr>
              <a:t>DVS Commissioner and Intrepid Spirit Center Director have pledged to work together on getting more veteran accessibility to treatment at the center</a:t>
            </a:r>
          </a:p>
          <a:p>
            <a:pPr algn="l">
              <a:buFont typeface="Arial" pitchFamily="34" charset="0"/>
              <a:buChar char="•"/>
            </a:pPr>
            <a:endParaRPr lang="en-US" sz="2800" dirty="0">
              <a:solidFill>
                <a:schemeClr val="tx1"/>
              </a:solidFill>
            </a:endParaRP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2057400"/>
            <a:ext cx="7772400" cy="838200"/>
          </a:xfrm>
        </p:spPr>
        <p:txBody>
          <a:bodyPr>
            <a:normAutofit fontScale="90000"/>
          </a:bodyPr>
          <a:lstStyle/>
          <a:p>
            <a:r>
              <a:rPr lang="en-US" sz="3200" b="1" dirty="0" smtClean="0"/>
              <a:t>VWWP Region III and Brain Injury Services of Southwest Virginia (BISSWVA)</a:t>
            </a:r>
            <a:r>
              <a:rPr lang="en-US" sz="3200" dirty="0"/>
              <a:t/>
            </a:r>
            <a:br>
              <a:rPr lang="en-US" sz="3200" dirty="0"/>
            </a:br>
            <a:endParaRPr lang="en-US" sz="3200" dirty="0"/>
          </a:p>
        </p:txBody>
      </p:sp>
      <p:sp>
        <p:nvSpPr>
          <p:cNvPr id="9" name="Subtitle 8"/>
          <p:cNvSpPr>
            <a:spLocks noGrp="1"/>
          </p:cNvSpPr>
          <p:nvPr>
            <p:ph type="subTitle" idx="1"/>
          </p:nvPr>
        </p:nvSpPr>
        <p:spPr>
          <a:xfrm>
            <a:off x="304800" y="2895600"/>
            <a:ext cx="8534400" cy="3657600"/>
          </a:xfrm>
        </p:spPr>
        <p:txBody>
          <a:bodyPr>
            <a:normAutofit fontScale="77500" lnSpcReduction="20000"/>
          </a:bodyPr>
          <a:lstStyle/>
          <a:p>
            <a:pPr algn="l">
              <a:buFont typeface="Arial" pitchFamily="34" charset="0"/>
              <a:buChar char="•"/>
            </a:pPr>
            <a:r>
              <a:rPr lang="en-US" sz="2800" dirty="0" smtClean="0">
                <a:solidFill>
                  <a:schemeClr val="tx1"/>
                </a:solidFill>
              </a:rPr>
              <a:t> </a:t>
            </a:r>
            <a:r>
              <a:rPr lang="en-US" sz="3300" dirty="0" smtClean="0">
                <a:solidFill>
                  <a:schemeClr val="tx1"/>
                </a:solidFill>
              </a:rPr>
              <a:t>BISSWVA is working to develop </a:t>
            </a:r>
            <a:r>
              <a:rPr lang="en-US" sz="3300" dirty="0" err="1" smtClean="0">
                <a:solidFill>
                  <a:schemeClr val="tx1"/>
                </a:solidFill>
              </a:rPr>
              <a:t>CLiC</a:t>
            </a:r>
            <a:r>
              <a:rPr lang="en-US" sz="3300" dirty="0" smtClean="0">
                <a:solidFill>
                  <a:schemeClr val="tx1"/>
                </a:solidFill>
              </a:rPr>
              <a:t> for veterans and caregivers coping with TBI</a:t>
            </a:r>
          </a:p>
          <a:p>
            <a:pPr lvl="1" algn="l">
              <a:buFont typeface="Arial" pitchFamily="34" charset="0"/>
              <a:buChar char="•"/>
            </a:pPr>
            <a:r>
              <a:rPr lang="en-US" sz="2900" dirty="0" err="1" smtClean="0">
                <a:solidFill>
                  <a:schemeClr val="tx1"/>
                </a:solidFill>
              </a:rPr>
              <a:t>CLiC</a:t>
            </a:r>
            <a:r>
              <a:rPr lang="en-US" sz="2900" dirty="0" smtClean="0">
                <a:solidFill>
                  <a:schemeClr val="tx1"/>
                </a:solidFill>
              </a:rPr>
              <a:t> means: Community Living Connection (</a:t>
            </a:r>
            <a:r>
              <a:rPr lang="en-US" sz="2900" dirty="0" err="1" smtClean="0">
                <a:solidFill>
                  <a:schemeClr val="tx1"/>
                </a:solidFill>
              </a:rPr>
              <a:t>CLiC</a:t>
            </a:r>
            <a:r>
              <a:rPr lang="en-US" sz="2900" dirty="0" smtClean="0">
                <a:solidFill>
                  <a:schemeClr val="tx1"/>
                </a:solidFill>
              </a:rPr>
              <a:t>), web-based program launched in 2009</a:t>
            </a:r>
            <a:endParaRPr lang="en-US" sz="3300" dirty="0" smtClean="0">
              <a:solidFill>
                <a:schemeClr val="tx1"/>
              </a:solidFill>
            </a:endParaRPr>
          </a:p>
          <a:p>
            <a:pPr lvl="0"/>
            <a:r>
              <a:rPr lang="en-US" sz="3300" dirty="0" smtClean="0">
                <a:solidFill>
                  <a:schemeClr val="tx1"/>
                </a:solidFill>
              </a:rPr>
              <a:t>Three key outcomes of </a:t>
            </a:r>
            <a:r>
              <a:rPr lang="en-US" sz="3300" dirty="0" err="1" smtClean="0">
                <a:solidFill>
                  <a:schemeClr val="tx1"/>
                </a:solidFill>
              </a:rPr>
              <a:t>CLiC</a:t>
            </a:r>
            <a:r>
              <a:rPr lang="en-US" sz="3300" dirty="0" smtClean="0">
                <a:solidFill>
                  <a:schemeClr val="tx1"/>
                </a:solidFill>
              </a:rPr>
              <a:t>:</a:t>
            </a:r>
          </a:p>
          <a:p>
            <a:pPr algn="l"/>
            <a:r>
              <a:rPr lang="en-US" sz="3300" dirty="0" smtClean="0">
                <a:solidFill>
                  <a:schemeClr val="tx1"/>
                </a:solidFill>
              </a:rPr>
              <a:t>A - Strengthen cognitive function including flexibility, memory, problem solving</a:t>
            </a:r>
          </a:p>
          <a:p>
            <a:pPr algn="l"/>
            <a:r>
              <a:rPr lang="en-US" sz="3300" dirty="0" smtClean="0">
                <a:solidFill>
                  <a:schemeClr val="tx1"/>
                </a:solidFill>
              </a:rPr>
              <a:t>B - Enhance compensatory strategies – “how do I function with my new normal?”</a:t>
            </a:r>
          </a:p>
          <a:p>
            <a:pPr algn="l"/>
            <a:r>
              <a:rPr lang="en-US" sz="3300" dirty="0" smtClean="0">
                <a:solidFill>
                  <a:schemeClr val="tx1"/>
                </a:solidFill>
              </a:rPr>
              <a:t>C - Decrease isolation and loneliness</a:t>
            </a:r>
          </a:p>
          <a:p>
            <a:pPr algn="l">
              <a:buFont typeface="Arial" pitchFamily="34" charset="0"/>
              <a:buChar char="•"/>
            </a:pPr>
            <a:endParaRPr lang="en-US" sz="3300" dirty="0">
              <a:solidFill>
                <a:schemeClr val="tx1"/>
              </a:solidFill>
            </a:endParaRP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752600"/>
            <a:ext cx="7772400" cy="838200"/>
          </a:xfrm>
        </p:spPr>
        <p:txBody>
          <a:bodyPr>
            <a:normAutofit fontScale="90000"/>
          </a:bodyPr>
          <a:lstStyle/>
          <a:p>
            <a:r>
              <a:rPr lang="en-US" sz="3200" b="1" dirty="0" smtClean="0"/>
              <a:t>VWWP Region III and Brain Injury Services of Southwest Virginia (BISSWVA) cont.</a:t>
            </a:r>
            <a:r>
              <a:rPr lang="en-US" sz="3200" dirty="0"/>
              <a:t/>
            </a:r>
            <a:br>
              <a:rPr lang="en-US" sz="3200" dirty="0"/>
            </a:br>
            <a:endParaRPr lang="en-US" sz="3200" dirty="0"/>
          </a:p>
        </p:txBody>
      </p:sp>
      <p:sp>
        <p:nvSpPr>
          <p:cNvPr id="9" name="Subtitle 8"/>
          <p:cNvSpPr>
            <a:spLocks noGrp="1"/>
          </p:cNvSpPr>
          <p:nvPr>
            <p:ph type="subTitle" idx="1"/>
          </p:nvPr>
        </p:nvSpPr>
        <p:spPr>
          <a:xfrm>
            <a:off x="533400" y="2667000"/>
            <a:ext cx="8305800" cy="3733800"/>
          </a:xfrm>
        </p:spPr>
        <p:txBody>
          <a:bodyPr>
            <a:normAutofit fontScale="25000" lnSpcReduction="20000"/>
          </a:bodyPr>
          <a:lstStyle/>
          <a:p>
            <a:pPr algn="l">
              <a:buFont typeface="Arial" pitchFamily="34" charset="0"/>
              <a:buChar char="•"/>
            </a:pPr>
            <a:r>
              <a:rPr lang="en-US" sz="2800" dirty="0" smtClean="0">
                <a:solidFill>
                  <a:schemeClr val="tx1"/>
                </a:solidFill>
              </a:rPr>
              <a:t> </a:t>
            </a:r>
            <a:r>
              <a:rPr lang="en-US" sz="9200" dirty="0" smtClean="0">
                <a:solidFill>
                  <a:schemeClr val="tx1"/>
                </a:solidFill>
              </a:rPr>
              <a:t>VWWP Region III hosted a Veterans/Caregiver focus group in coordination with BISSWVA in April 2015 to inform the development of </a:t>
            </a:r>
            <a:r>
              <a:rPr lang="en-US" sz="9200" dirty="0" err="1" smtClean="0">
                <a:solidFill>
                  <a:schemeClr val="tx1"/>
                </a:solidFill>
              </a:rPr>
              <a:t>CLiC</a:t>
            </a:r>
            <a:r>
              <a:rPr lang="en-US" sz="9200" dirty="0" smtClean="0">
                <a:solidFill>
                  <a:schemeClr val="tx1"/>
                </a:solidFill>
              </a:rPr>
              <a:t> for Veterans</a:t>
            </a:r>
          </a:p>
          <a:p>
            <a:pPr algn="l"/>
            <a:endParaRPr lang="en-US" sz="4400" dirty="0" smtClean="0">
              <a:solidFill>
                <a:schemeClr val="tx1"/>
              </a:solidFill>
            </a:endParaRPr>
          </a:p>
          <a:p>
            <a:pPr algn="l">
              <a:buFont typeface="Arial" pitchFamily="34" charset="0"/>
              <a:buChar char="•"/>
            </a:pPr>
            <a:r>
              <a:rPr lang="en-US" sz="9200" dirty="0" smtClean="0">
                <a:solidFill>
                  <a:schemeClr val="tx1"/>
                </a:solidFill>
              </a:rPr>
              <a:t>New River Valley Community Services provided: meeting space, </a:t>
            </a:r>
            <a:r>
              <a:rPr lang="en-US" sz="9200" dirty="0" err="1" smtClean="0">
                <a:solidFill>
                  <a:schemeClr val="tx1"/>
                </a:solidFill>
              </a:rPr>
              <a:t>telehealth</a:t>
            </a:r>
            <a:r>
              <a:rPr lang="en-US" sz="9200" dirty="0" smtClean="0">
                <a:solidFill>
                  <a:schemeClr val="tx1"/>
                </a:solidFill>
              </a:rPr>
              <a:t> equipment, IT support</a:t>
            </a:r>
          </a:p>
          <a:p>
            <a:pPr algn="l"/>
            <a:endParaRPr lang="en-US" sz="4400" dirty="0" smtClean="0">
              <a:solidFill>
                <a:schemeClr val="tx1"/>
              </a:solidFill>
            </a:endParaRPr>
          </a:p>
          <a:p>
            <a:pPr algn="l">
              <a:buFont typeface="Arial" pitchFamily="34" charset="0"/>
              <a:buChar char="•"/>
            </a:pPr>
            <a:r>
              <a:rPr lang="en-US" sz="9200" dirty="0" smtClean="0">
                <a:solidFill>
                  <a:schemeClr val="tx1"/>
                </a:solidFill>
              </a:rPr>
              <a:t>Total of 11 group participants (veterans and caregivers)</a:t>
            </a:r>
          </a:p>
          <a:p>
            <a:pPr algn="l"/>
            <a:endParaRPr lang="en-US" sz="4400" dirty="0" smtClean="0">
              <a:solidFill>
                <a:schemeClr val="tx1"/>
              </a:solidFill>
            </a:endParaRPr>
          </a:p>
          <a:p>
            <a:pPr algn="l">
              <a:buFont typeface="Arial" pitchFamily="34" charset="0"/>
              <a:buChar char="•"/>
            </a:pPr>
            <a:r>
              <a:rPr lang="en-US" sz="9200" dirty="0" smtClean="0">
                <a:solidFill>
                  <a:schemeClr val="tx1"/>
                </a:solidFill>
              </a:rPr>
              <a:t>BISSWVA has received a Wounded Warrior Project grant (National Nonprofit) to serve veterans with </a:t>
            </a:r>
            <a:r>
              <a:rPr lang="en-US" sz="9200" dirty="0" err="1" smtClean="0">
                <a:solidFill>
                  <a:schemeClr val="tx1"/>
                </a:solidFill>
              </a:rPr>
              <a:t>CLiC</a:t>
            </a:r>
            <a:r>
              <a:rPr lang="en-US" sz="9200" dirty="0" smtClean="0">
                <a:solidFill>
                  <a:schemeClr val="tx1"/>
                </a:solidFill>
              </a:rPr>
              <a:t> for Veterans – VWWP will provide referrals</a:t>
            </a:r>
          </a:p>
          <a:p>
            <a:pPr algn="l">
              <a:buFont typeface="Arial" pitchFamily="34" charset="0"/>
              <a:buChar char="•"/>
            </a:pPr>
            <a:endParaRPr lang="en-US" sz="3300" dirty="0">
              <a:solidFill>
                <a:schemeClr val="tx1"/>
              </a:solidFill>
            </a:endParaRP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371600"/>
            <a:ext cx="7772400" cy="1447800"/>
          </a:xfrm>
        </p:spPr>
        <p:txBody>
          <a:bodyPr>
            <a:normAutofit fontScale="90000"/>
          </a:bodyPr>
          <a:lstStyle/>
          <a:p>
            <a:r>
              <a:rPr lang="en-US" sz="3200" b="1" dirty="0" smtClean="0"/>
              <a:t>VWWP Region V, Hampton Roads</a:t>
            </a:r>
            <a:br>
              <a:rPr lang="en-US" sz="3200" b="1" dirty="0" smtClean="0"/>
            </a:br>
            <a:r>
              <a:rPr lang="en-US" sz="3200" b="1" dirty="0" smtClean="0"/>
              <a:t>TBI Support Group </a:t>
            </a:r>
            <a:br>
              <a:rPr lang="en-US" sz="3200" b="1" dirty="0" smtClean="0"/>
            </a:br>
            <a:r>
              <a:rPr lang="en-US" sz="3200" b="1" dirty="0" smtClean="0"/>
              <a:t>The Denbigh House, Newport News </a:t>
            </a:r>
            <a:endParaRPr lang="en-US" sz="3200" dirty="0"/>
          </a:p>
        </p:txBody>
      </p:sp>
      <p:sp>
        <p:nvSpPr>
          <p:cNvPr id="9" name="Subtitle 8"/>
          <p:cNvSpPr>
            <a:spLocks noGrp="1"/>
          </p:cNvSpPr>
          <p:nvPr>
            <p:ph type="subTitle" idx="1"/>
          </p:nvPr>
        </p:nvSpPr>
        <p:spPr>
          <a:xfrm>
            <a:off x="533400" y="3048000"/>
            <a:ext cx="8305800" cy="3352800"/>
          </a:xfrm>
        </p:spPr>
        <p:txBody>
          <a:bodyPr>
            <a:normAutofit fontScale="92500" lnSpcReduction="10000"/>
          </a:bodyPr>
          <a:lstStyle/>
          <a:p>
            <a:pPr algn="l">
              <a:buFont typeface="Arial" pitchFamily="34" charset="0"/>
              <a:buChar char="•"/>
            </a:pPr>
            <a:r>
              <a:rPr lang="en-US" sz="2800" dirty="0" smtClean="0">
                <a:solidFill>
                  <a:schemeClr val="tx1"/>
                </a:solidFill>
              </a:rPr>
              <a:t> Group Meeting 1</a:t>
            </a:r>
            <a:r>
              <a:rPr lang="en-US" sz="2800" baseline="30000" dirty="0" smtClean="0">
                <a:solidFill>
                  <a:schemeClr val="tx1"/>
                </a:solidFill>
              </a:rPr>
              <a:t>st</a:t>
            </a:r>
            <a:r>
              <a:rPr lang="en-US" sz="2800" dirty="0" smtClean="0">
                <a:solidFill>
                  <a:schemeClr val="tx1"/>
                </a:solidFill>
              </a:rPr>
              <a:t> Thursday of the Month</a:t>
            </a:r>
          </a:p>
          <a:p>
            <a:pPr algn="l">
              <a:buFont typeface="Arial" pitchFamily="34" charset="0"/>
              <a:buChar char="•"/>
            </a:pPr>
            <a:r>
              <a:rPr lang="en-US" sz="2800" dirty="0" smtClean="0">
                <a:solidFill>
                  <a:schemeClr val="tx1"/>
                </a:solidFill>
              </a:rPr>
              <a:t>5 participants:  4 male and 1 female</a:t>
            </a:r>
          </a:p>
          <a:p>
            <a:pPr algn="l">
              <a:buFont typeface="Arial" pitchFamily="34" charset="0"/>
              <a:buChar char="•"/>
            </a:pPr>
            <a:r>
              <a:rPr lang="en-US" sz="2800" dirty="0" smtClean="0">
                <a:solidFill>
                  <a:schemeClr val="tx1"/>
                </a:solidFill>
              </a:rPr>
              <a:t>Prior Service Affiliation:  2 USAF, 1 USN, 3 USA</a:t>
            </a:r>
          </a:p>
          <a:p>
            <a:pPr algn="l">
              <a:buFont typeface="Arial" pitchFamily="34" charset="0"/>
              <a:buChar char="•"/>
            </a:pPr>
            <a:r>
              <a:rPr lang="en-US" sz="2800" dirty="0" smtClean="0">
                <a:solidFill>
                  <a:schemeClr val="tx1"/>
                </a:solidFill>
              </a:rPr>
              <a:t>Mild TBI:  4 participants and Moderate to Severe TBI: 1 participant</a:t>
            </a:r>
          </a:p>
          <a:p>
            <a:pPr algn="l">
              <a:buFont typeface="Arial" pitchFamily="34" charset="0"/>
              <a:buChar char="•"/>
            </a:pPr>
            <a:r>
              <a:rPr lang="en-US" sz="2800" dirty="0" smtClean="0">
                <a:solidFill>
                  <a:schemeClr val="tx1"/>
                </a:solidFill>
              </a:rPr>
              <a:t>All of the participants exhibit short term memory loss, currently live independently with little or no assistance and have strong support systems, 2 of the 5 are able to drive</a:t>
            </a:r>
          </a:p>
          <a:p>
            <a:pPr algn="l">
              <a:buFont typeface="Arial" pitchFamily="34" charset="0"/>
              <a:buChar char="•"/>
            </a:pPr>
            <a:endParaRPr lang="en-US" sz="2800" dirty="0">
              <a:solidFill>
                <a:schemeClr val="tx1"/>
              </a:solidFill>
            </a:endParaRP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2" cstate="print"/>
          <a:stretch>
            <a:fillRect/>
          </a:stretch>
        </p:blipFill>
        <p:spPr>
          <a:xfrm>
            <a:off x="6721648" y="304800"/>
            <a:ext cx="1968078" cy="9905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12" y="248412"/>
            <a:ext cx="1046988" cy="1046988"/>
          </a:xfrm>
          <a:prstGeom prst="rect">
            <a:avLst/>
          </a:prstGeom>
        </p:spPr>
      </p:pic>
      <p:sp>
        <p:nvSpPr>
          <p:cNvPr id="8" name="Rectangle 7"/>
          <p:cNvSpPr/>
          <p:nvPr/>
        </p:nvSpPr>
        <p:spPr>
          <a:xfrm>
            <a:off x="533400" y="1447800"/>
            <a:ext cx="8001000" cy="5176802"/>
          </a:xfrm>
          <a:prstGeom prst="rect">
            <a:avLst/>
          </a:prstGeom>
        </p:spPr>
        <p:txBody>
          <a:bodyPr wrap="square">
            <a:spAutoFit/>
          </a:bodyPr>
          <a:lstStyle/>
          <a:p>
            <a:pPr lvl="0">
              <a:spcBef>
                <a:spcPct val="20000"/>
              </a:spcBef>
              <a:defRPr/>
            </a:pPr>
            <a:r>
              <a:rPr lang="en-US" sz="3200" b="1" dirty="0" smtClean="0"/>
              <a:t>VWWP will be rebranded to </a:t>
            </a:r>
            <a:r>
              <a:rPr lang="en-US" sz="3200" b="1" u="sng" dirty="0" smtClean="0"/>
              <a:t>Virginia Veteran and Family Support</a:t>
            </a:r>
            <a:r>
              <a:rPr lang="en-US" sz="3200" b="1" dirty="0" smtClean="0"/>
              <a:t> on October 1, 2015</a:t>
            </a:r>
          </a:p>
          <a:p>
            <a:pPr lvl="0">
              <a:spcBef>
                <a:spcPct val="20000"/>
              </a:spcBef>
              <a:defRPr/>
            </a:pPr>
            <a:endParaRPr lang="en-US" sz="1200" dirty="0" smtClean="0"/>
          </a:p>
          <a:p>
            <a:pPr lvl="1">
              <a:spcBef>
                <a:spcPct val="20000"/>
              </a:spcBef>
              <a:buFont typeface="Arial" pitchFamily="34" charset="0"/>
              <a:buChar char="•"/>
              <a:defRPr/>
            </a:pPr>
            <a:r>
              <a:rPr lang="en-US" sz="2800" dirty="0" smtClean="0"/>
              <a:t>Enhance wellness focus and family unit inclusion</a:t>
            </a:r>
          </a:p>
          <a:p>
            <a:pPr lvl="1">
              <a:spcBef>
                <a:spcPct val="20000"/>
              </a:spcBef>
              <a:buFont typeface="Arial" pitchFamily="34" charset="0"/>
              <a:buChar char="•"/>
              <a:defRPr/>
            </a:pPr>
            <a:r>
              <a:rPr lang="en-US" sz="2800" dirty="0" smtClean="0"/>
              <a:t>Decrease brand confusion (Wounded Warrior Project, Wounded Warrior Regiments etc.)</a:t>
            </a:r>
          </a:p>
          <a:p>
            <a:pPr>
              <a:spcBef>
                <a:spcPct val="20000"/>
              </a:spcBef>
              <a:buFont typeface="Arial" pitchFamily="34" charset="0"/>
              <a:buChar char="•"/>
              <a:defRPr/>
            </a:pPr>
            <a:r>
              <a:rPr lang="en-US" sz="2800" b="1" dirty="0" smtClean="0"/>
              <a:t>How can you help?</a:t>
            </a:r>
          </a:p>
          <a:p>
            <a:pPr lvl="1">
              <a:spcBef>
                <a:spcPct val="20000"/>
              </a:spcBef>
              <a:buFont typeface="Arial" pitchFamily="34" charset="0"/>
              <a:buChar char="•"/>
              <a:defRPr/>
            </a:pPr>
            <a:r>
              <a:rPr lang="en-US" sz="2800" dirty="0" smtClean="0"/>
              <a:t>Be a </a:t>
            </a:r>
            <a:r>
              <a:rPr lang="en-US" sz="2800" b="1" dirty="0" smtClean="0"/>
              <a:t>Brand Ambassador</a:t>
            </a:r>
            <a:r>
              <a:rPr lang="en-US" sz="2800" dirty="0" smtClean="0"/>
              <a:t>!</a:t>
            </a:r>
          </a:p>
          <a:p>
            <a:pPr lvl="2">
              <a:spcBef>
                <a:spcPct val="20000"/>
              </a:spcBef>
              <a:buFont typeface="Arial" pitchFamily="34" charset="0"/>
              <a:buChar char="•"/>
              <a:defRPr/>
            </a:pPr>
            <a:r>
              <a:rPr lang="en-US" sz="2800" dirty="0" smtClean="0"/>
              <a:t>More information at </a:t>
            </a:r>
            <a:r>
              <a:rPr lang="en-US" sz="2400" dirty="0" smtClean="0">
                <a:hlinkClick r:id="rId4"/>
              </a:rPr>
              <a:t>http://www.dvs.virginia.gov/virginia-wounded-warrior-program/</a:t>
            </a:r>
            <a:r>
              <a:rPr lang="en-US" sz="2400" dirty="0" smtClean="0"/>
              <a:t> </a:t>
            </a:r>
          </a:p>
        </p:txBody>
      </p:sp>
      <p:pic>
        <p:nvPicPr>
          <p:cNvPr id="4098" name="Picture 2" descr="C:\Users\pbb53463\AppData\Local\Microsoft\Windows\Temporary Internet Files\Content.IE5\VTCHMW5K\announcement_clip_art[1].jpg"/>
          <p:cNvPicPr>
            <a:picLocks noChangeAspect="1" noChangeArrowheads="1"/>
          </p:cNvPicPr>
          <p:nvPr/>
        </p:nvPicPr>
        <p:blipFill>
          <a:blip r:embed="rId5" cstate="print"/>
          <a:srcRect/>
          <a:stretch>
            <a:fillRect/>
          </a:stretch>
        </p:blipFill>
        <p:spPr bwMode="auto">
          <a:xfrm>
            <a:off x="2286000" y="0"/>
            <a:ext cx="3657600" cy="1295400"/>
          </a:xfrm>
          <a:prstGeom prst="rect">
            <a:avLst/>
          </a:prstGeom>
          <a:noFill/>
        </p:spPr>
      </p:pic>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2" cstate="print"/>
          <a:stretch>
            <a:fillRect/>
          </a:stretch>
        </p:blipFill>
        <p:spPr>
          <a:xfrm>
            <a:off x="7315200" y="152400"/>
            <a:ext cx="1665296" cy="838199"/>
          </a:xfrm>
          <a:prstGeom prst="rect">
            <a:avLst/>
          </a:prstGeom>
        </p:spPr>
      </p:pic>
      <p:sp>
        <p:nvSpPr>
          <p:cNvPr id="3" name="Rectangle 2"/>
          <p:cNvSpPr/>
          <p:nvPr/>
        </p:nvSpPr>
        <p:spPr>
          <a:xfrm>
            <a:off x="1752600" y="304800"/>
            <a:ext cx="5257800" cy="369332"/>
          </a:xfrm>
          <a:prstGeom prst="rect">
            <a:avLst/>
          </a:prstGeom>
        </p:spPr>
        <p:txBody>
          <a:bodyPr wrap="square">
            <a:spAutoFit/>
          </a:bodyPr>
          <a:lstStyle/>
          <a:p>
            <a:pPr algn="ctr"/>
            <a:r>
              <a:rPr lang="en-US" baseline="30000" dirty="0" smtClean="0">
                <a:solidFill>
                  <a:schemeClr val="tx2">
                    <a:lumMod val="75000"/>
                  </a:schemeClr>
                </a:solidFill>
                <a:latin typeface="Franklin Gothic Demi" pitchFamily="34" charset="0"/>
              </a:rPr>
              <a:t>Virginia Department of Veterans Services</a:t>
            </a:r>
            <a:r>
              <a:rPr lang="en-US" dirty="0" smtClean="0">
                <a:solidFill>
                  <a:schemeClr val="tx2">
                    <a:lumMod val="75000"/>
                  </a:schemeClr>
                </a:solidFill>
                <a:latin typeface="Franklin Gothic Demi" pitchFamily="34" charset="0"/>
              </a:rPr>
              <a:t> </a:t>
            </a:r>
            <a:endParaRPr lang="en-US"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371600" y="685800"/>
            <a:ext cx="6172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
            <a:ext cx="1046988" cy="1046988"/>
          </a:xfrm>
          <a:prstGeom prst="rect">
            <a:avLst/>
          </a:prstGeom>
        </p:spPr>
      </p:pic>
      <p:sp>
        <p:nvSpPr>
          <p:cNvPr id="8" name="Content Placeholder 7"/>
          <p:cNvSpPr>
            <a:spLocks noGrp="1"/>
          </p:cNvSpPr>
          <p:nvPr>
            <p:ph idx="1"/>
          </p:nvPr>
        </p:nvSpPr>
        <p:spPr/>
        <p:txBody>
          <a:bodyPr>
            <a:normAutofit/>
          </a:bodyPr>
          <a:lstStyle/>
          <a:p>
            <a:pPr lvl="1" algn="ctr">
              <a:buNone/>
            </a:pPr>
            <a:r>
              <a:rPr lang="en-US" sz="3200" b="1" i="1" dirty="0" smtClean="0"/>
              <a:t>Thank you! </a:t>
            </a:r>
          </a:p>
          <a:p>
            <a:pPr lvl="1">
              <a:buNone/>
            </a:pPr>
            <a:endParaRPr lang="en-US" sz="2400" dirty="0" smtClean="0"/>
          </a:p>
          <a:p>
            <a:pPr lvl="1">
              <a:buNone/>
            </a:pPr>
            <a:r>
              <a:rPr lang="en-US" dirty="0" smtClean="0"/>
              <a:t>Brandi Jancaitis</a:t>
            </a:r>
          </a:p>
          <a:p>
            <a:pPr lvl="1">
              <a:buNone/>
            </a:pPr>
            <a:r>
              <a:rPr lang="en-US" dirty="0" smtClean="0"/>
              <a:t>Director, Virginia Wounded Warrior Program </a:t>
            </a:r>
            <a:r>
              <a:rPr lang="en-US" i="1" dirty="0" smtClean="0"/>
              <a:t>(soon to be Virginia Veteran and Family Support)</a:t>
            </a:r>
          </a:p>
          <a:p>
            <a:pPr lvl="1">
              <a:buNone/>
            </a:pPr>
            <a:r>
              <a:rPr lang="en-US" dirty="0" smtClean="0">
                <a:hlinkClick r:id="rId4"/>
              </a:rPr>
              <a:t>Brandi.jancaitis@dvs.virginia.gov</a:t>
            </a:r>
            <a:r>
              <a:rPr lang="en-US" dirty="0" smtClean="0"/>
              <a:t> </a:t>
            </a:r>
          </a:p>
          <a:p>
            <a:pPr lvl="1">
              <a:buNone/>
            </a:pPr>
            <a:r>
              <a:rPr lang="en-US" dirty="0" smtClean="0"/>
              <a:t>804-371-4675</a:t>
            </a:r>
          </a:p>
          <a:p>
            <a:pPr lvl="1">
              <a:buNone/>
            </a:pPr>
            <a:endParaRPr lang="en-US" dirty="0" smtClean="0"/>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600201"/>
            <a:ext cx="7772400" cy="609600"/>
          </a:xfrm>
        </p:spPr>
        <p:txBody>
          <a:bodyPr>
            <a:normAutofit fontScale="90000"/>
          </a:bodyPr>
          <a:lstStyle/>
          <a:p>
            <a:r>
              <a:rPr lang="en-US" sz="3600" b="1" dirty="0" smtClean="0"/>
              <a:t>Virginia Wounded Warrior Program</a:t>
            </a:r>
            <a:endParaRPr lang="en-US" sz="3600" b="1" dirty="0"/>
          </a:p>
        </p:txBody>
      </p:sp>
      <p:sp>
        <p:nvSpPr>
          <p:cNvPr id="9" name="Subtitle 8"/>
          <p:cNvSpPr>
            <a:spLocks noGrp="1"/>
          </p:cNvSpPr>
          <p:nvPr>
            <p:ph type="subTitle" idx="1"/>
          </p:nvPr>
        </p:nvSpPr>
        <p:spPr>
          <a:xfrm>
            <a:off x="609600" y="2362200"/>
            <a:ext cx="8001000" cy="3733800"/>
          </a:xfrm>
        </p:spPr>
        <p:txBody>
          <a:bodyPr>
            <a:normAutofit fontScale="85000" lnSpcReduction="10000"/>
          </a:bodyPr>
          <a:lstStyle/>
          <a:p>
            <a:pPr lvl="0" algn="l">
              <a:buFont typeface="Arial" pitchFamily="34" charset="0"/>
              <a:buChar char="•"/>
            </a:pPr>
            <a:r>
              <a:rPr lang="en-US" dirty="0" smtClean="0">
                <a:solidFill>
                  <a:schemeClr val="tx1"/>
                </a:solidFill>
              </a:rPr>
              <a:t> In response to the growing need to </a:t>
            </a:r>
            <a:r>
              <a:rPr lang="en-US" b="1" dirty="0" smtClean="0">
                <a:solidFill>
                  <a:schemeClr val="tx1"/>
                </a:solidFill>
              </a:rPr>
              <a:t>improve and expand services to our nation’s veterans </a:t>
            </a:r>
            <a:r>
              <a:rPr lang="en-US" dirty="0" smtClean="0">
                <a:solidFill>
                  <a:schemeClr val="tx1"/>
                </a:solidFill>
              </a:rPr>
              <a:t>and service members, the Commonwealth of Virginia established the Virginia Wounded Warrior Program (VWWP) in </a:t>
            </a:r>
            <a:r>
              <a:rPr lang="en-US" b="1" dirty="0" smtClean="0">
                <a:solidFill>
                  <a:schemeClr val="tx1"/>
                </a:solidFill>
              </a:rPr>
              <a:t>2008</a:t>
            </a:r>
            <a:r>
              <a:rPr lang="en-US" dirty="0" smtClean="0">
                <a:solidFill>
                  <a:schemeClr val="tx1"/>
                </a:solidFill>
              </a:rPr>
              <a:t>. </a:t>
            </a:r>
          </a:p>
          <a:p>
            <a:pPr lvl="0" algn="l"/>
            <a:endParaRPr lang="en-US" sz="1200" dirty="0" smtClean="0">
              <a:solidFill>
                <a:schemeClr val="tx1"/>
              </a:solidFill>
            </a:endParaRPr>
          </a:p>
          <a:p>
            <a:pPr lvl="0" algn="l">
              <a:buFont typeface="Arial" pitchFamily="34" charset="0"/>
              <a:buChar char="•"/>
            </a:pPr>
            <a:r>
              <a:rPr lang="en-US" dirty="0" smtClean="0">
                <a:solidFill>
                  <a:schemeClr val="tx1"/>
                </a:solidFill>
              </a:rPr>
              <a:t>Operated by the Virginia Department of Veterans Services in cooperation with the Department of Behavioral Health and Developmental Services and the Department for Aging and Rehabilitative Services.</a:t>
            </a:r>
          </a:p>
          <a:p>
            <a:pPr algn="l">
              <a:buFont typeface="Arial" pitchFamily="34" charset="0"/>
              <a:buChar char="•"/>
            </a:pPr>
            <a:endParaRPr lang="en-US" dirty="0" smtClean="0">
              <a:solidFill>
                <a:schemeClr val="tx1"/>
              </a:solidFill>
            </a:endParaRPr>
          </a:p>
          <a:p>
            <a:pPr algn="l">
              <a:buFont typeface="Arial" pitchFamily="34" charset="0"/>
              <a:buChar char="•"/>
            </a:pPr>
            <a:endParaRPr lang="en-US" dirty="0" smtClean="0">
              <a:solidFill>
                <a:schemeClr val="tx1"/>
              </a:solidFill>
            </a:endParaRP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600201"/>
            <a:ext cx="7772400" cy="609600"/>
          </a:xfrm>
        </p:spPr>
        <p:txBody>
          <a:bodyPr>
            <a:normAutofit fontScale="90000"/>
          </a:bodyPr>
          <a:lstStyle/>
          <a:p>
            <a:r>
              <a:rPr lang="en-US" sz="3600" b="1" dirty="0" smtClean="0"/>
              <a:t>VWWP Mission</a:t>
            </a:r>
            <a:endParaRPr lang="en-US" sz="3600" b="1" dirty="0"/>
          </a:p>
        </p:txBody>
      </p:sp>
      <p:sp>
        <p:nvSpPr>
          <p:cNvPr id="9" name="Subtitle 8"/>
          <p:cNvSpPr>
            <a:spLocks noGrp="1"/>
          </p:cNvSpPr>
          <p:nvPr>
            <p:ph type="subTitle" idx="1"/>
          </p:nvPr>
        </p:nvSpPr>
        <p:spPr>
          <a:xfrm>
            <a:off x="609600" y="2362200"/>
            <a:ext cx="8001000" cy="3733800"/>
          </a:xfrm>
        </p:spPr>
        <p:txBody>
          <a:bodyPr>
            <a:normAutofit/>
          </a:bodyPr>
          <a:lstStyle/>
          <a:p>
            <a:pPr lvl="0" algn="l">
              <a:buFont typeface="Arial" pitchFamily="34" charset="0"/>
              <a:buChar char="•"/>
            </a:pPr>
            <a:r>
              <a:rPr lang="en-US" dirty="0" smtClean="0">
                <a:solidFill>
                  <a:schemeClr val="tx1"/>
                </a:solidFill>
              </a:rPr>
              <a:t>Monitors and coordinates </a:t>
            </a:r>
            <a:r>
              <a:rPr lang="en-US" b="1" dirty="0" smtClean="0">
                <a:solidFill>
                  <a:schemeClr val="tx1"/>
                </a:solidFill>
              </a:rPr>
              <a:t>behavioral health</a:t>
            </a:r>
            <a:r>
              <a:rPr lang="en-US" dirty="0" smtClean="0">
                <a:solidFill>
                  <a:schemeClr val="tx1"/>
                </a:solidFill>
              </a:rPr>
              <a:t>, </a:t>
            </a:r>
            <a:r>
              <a:rPr lang="en-US" b="1" dirty="0" smtClean="0">
                <a:solidFill>
                  <a:schemeClr val="tx1"/>
                </a:solidFill>
              </a:rPr>
              <a:t>rehabilitative</a:t>
            </a:r>
            <a:r>
              <a:rPr lang="en-US" dirty="0" smtClean="0">
                <a:solidFill>
                  <a:schemeClr val="tx1"/>
                </a:solidFill>
              </a:rPr>
              <a:t>, and </a:t>
            </a:r>
            <a:r>
              <a:rPr lang="en-US" b="1" dirty="0" smtClean="0">
                <a:solidFill>
                  <a:schemeClr val="tx1"/>
                </a:solidFill>
              </a:rPr>
              <a:t>supportive services </a:t>
            </a:r>
            <a:r>
              <a:rPr lang="en-US" dirty="0" smtClean="0">
                <a:solidFill>
                  <a:schemeClr val="tx1"/>
                </a:solidFill>
              </a:rPr>
              <a:t>through an integrated, comprehensive, and responsive system of public and private partnerships.</a:t>
            </a:r>
            <a:endParaRPr lang="en-US" sz="1200" dirty="0" smtClean="0">
              <a:solidFill>
                <a:schemeClr val="tx1"/>
              </a:solidFill>
            </a:endParaRPr>
          </a:p>
          <a:p>
            <a:pPr algn="l"/>
            <a:endParaRPr lang="en-US" dirty="0" smtClean="0">
              <a:solidFill>
                <a:schemeClr val="tx1"/>
              </a:solidFill>
            </a:endParaRPr>
          </a:p>
          <a:p>
            <a:pPr algn="l">
              <a:buFont typeface="Arial" pitchFamily="34" charset="0"/>
              <a:buChar char="•"/>
            </a:pPr>
            <a:endParaRPr lang="en-US" dirty="0" smtClean="0">
              <a:solidFill>
                <a:schemeClr val="tx1"/>
              </a:solidFill>
            </a:endParaRP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2" cstate="print"/>
          <a:stretch>
            <a:fillRect/>
          </a:stretch>
        </p:blipFill>
        <p:spPr>
          <a:xfrm>
            <a:off x="6721648" y="304800"/>
            <a:ext cx="1968078" cy="990599"/>
          </a:xfrm>
          <a:prstGeom prst="rect">
            <a:avLst/>
          </a:prstGeom>
        </p:spPr>
      </p:pic>
      <p:sp>
        <p:nvSpPr>
          <p:cNvPr id="3" name="Rectangle 2"/>
          <p:cNvSpPr/>
          <p:nvPr/>
        </p:nvSpPr>
        <p:spPr>
          <a:xfrm>
            <a:off x="1447801" y="408801"/>
            <a:ext cx="5257800" cy="369332"/>
          </a:xfrm>
          <a:prstGeom prst="rect">
            <a:avLst/>
          </a:prstGeom>
        </p:spPr>
        <p:txBody>
          <a:bodyPr wrap="square">
            <a:spAutoFit/>
          </a:bodyPr>
          <a:lstStyle/>
          <a:p>
            <a:pPr algn="ctr"/>
            <a:r>
              <a:rPr lang="en-US" baseline="30000" dirty="0" smtClean="0">
                <a:solidFill>
                  <a:schemeClr val="tx2">
                    <a:lumMod val="75000"/>
                  </a:schemeClr>
                </a:solidFill>
                <a:latin typeface="Franklin Gothic Demi" pitchFamily="34" charset="0"/>
              </a:rPr>
              <a:t>Virginia Department of Veterans Services</a:t>
            </a:r>
            <a:r>
              <a:rPr lang="en-US" dirty="0" smtClean="0">
                <a:solidFill>
                  <a:schemeClr val="tx2">
                    <a:lumMod val="75000"/>
                  </a:schemeClr>
                </a:solidFill>
                <a:latin typeface="Franklin Gothic Demi" pitchFamily="34" charset="0"/>
              </a:rPr>
              <a:t> </a:t>
            </a:r>
            <a:endParaRPr lang="en-US"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12" y="248412"/>
            <a:ext cx="1046988" cy="1046988"/>
          </a:xfrm>
          <a:prstGeom prst="rect">
            <a:avLst/>
          </a:prstGeom>
        </p:spPr>
      </p:pic>
      <p:sp>
        <p:nvSpPr>
          <p:cNvPr id="10" name="Rectangle 3"/>
          <p:cNvSpPr txBox="1">
            <a:spLocks noChangeArrowheads="1"/>
          </p:cNvSpPr>
          <p:nvPr/>
        </p:nvSpPr>
        <p:spPr>
          <a:xfrm>
            <a:off x="457200" y="2057400"/>
            <a:ext cx="8229600" cy="4038600"/>
          </a:xfrm>
          <a:prstGeom prst="rect">
            <a:avLst/>
          </a:prstGeom>
        </p:spPr>
        <p:txBody>
          <a:bodyPr vert="horz" lIns="91440" tIns="45720" rIns="91440" bIns="45720" rtlCol="0">
            <a:normAutofit lnSpcReduction="10000"/>
          </a:bodyPr>
          <a:lstStyle/>
          <a:p>
            <a:pPr lvl="0">
              <a:spcBef>
                <a:spcPct val="20000"/>
              </a:spcBef>
              <a:defRPr/>
            </a:pPr>
            <a:r>
              <a:rPr lang="en-US" sz="2800" dirty="0" smtClean="0"/>
              <a:t>The statewide program serves Veterans of any service era, with any military discharge status, and their families.</a:t>
            </a:r>
          </a:p>
          <a:p>
            <a:pPr lvl="0">
              <a:spcBef>
                <a:spcPct val="20000"/>
              </a:spcBef>
              <a:defRPr/>
            </a:pPr>
            <a:endParaRPr lang="en-US" sz="1200" dirty="0" smtClean="0"/>
          </a:p>
          <a:p>
            <a:pPr lvl="1">
              <a:spcBef>
                <a:spcPct val="20000"/>
              </a:spcBef>
              <a:buFont typeface="Wingdings" pitchFamily="2" charset="2"/>
              <a:buChar char="Ø"/>
              <a:defRPr/>
            </a:pPr>
            <a:r>
              <a:rPr lang="en-US" sz="2400" dirty="0" smtClean="0"/>
              <a:t>Any Virginia Veteran in need of behavioral health support</a:t>
            </a:r>
          </a:p>
          <a:p>
            <a:pPr lvl="1">
              <a:spcBef>
                <a:spcPct val="20000"/>
              </a:spcBef>
              <a:buFont typeface="Wingdings" pitchFamily="2" charset="2"/>
              <a:buChar char="Ø"/>
              <a:defRPr/>
            </a:pPr>
            <a:r>
              <a:rPr lang="en-US" sz="2400" dirty="0" smtClean="0"/>
              <a:t>Members of the Virginia National Guard not on active federal service</a:t>
            </a:r>
          </a:p>
          <a:p>
            <a:pPr lvl="1">
              <a:spcBef>
                <a:spcPct val="20000"/>
              </a:spcBef>
              <a:buFont typeface="Wingdings" pitchFamily="2" charset="2"/>
              <a:buChar char="Ø"/>
              <a:defRPr/>
            </a:pPr>
            <a:r>
              <a:rPr lang="en-US" sz="2400" dirty="0" smtClean="0"/>
              <a:t>Virginia residents in the Armed Forces Reserves not on active federal service</a:t>
            </a:r>
          </a:p>
          <a:p>
            <a:pPr lvl="1">
              <a:spcBef>
                <a:spcPct val="20000"/>
              </a:spcBef>
              <a:buFont typeface="Wingdings" pitchFamily="2" charset="2"/>
              <a:buChar char="Ø"/>
              <a:defRPr/>
            </a:pPr>
            <a:r>
              <a:rPr lang="en-US" sz="2400" u="sng" dirty="0" smtClean="0"/>
              <a:t>Family members </a:t>
            </a:r>
            <a:r>
              <a:rPr lang="en-US" sz="2400" dirty="0" smtClean="0"/>
              <a:t>of  these Veterans and service members</a:t>
            </a:r>
          </a:p>
          <a:p>
            <a:pPr marL="0" marR="0" lvl="0" indent="0" defTabSz="914400" rtl="0" eaLnBrk="1" fontAlgn="auto" latinLnBrk="0" hangingPunct="1">
              <a:lnSpc>
                <a:spcPct val="80000"/>
              </a:lnSpc>
              <a:spcBef>
                <a:spcPct val="20000"/>
              </a:spcBef>
              <a:spcAft>
                <a:spcPts val="0"/>
              </a:spcAft>
              <a:buClrTx/>
              <a:buSzTx/>
              <a:tabLst/>
              <a:defRPr/>
            </a:pPr>
            <a:endParaRPr kumimoji="0" lang="en-US" sz="2400" b="0" i="0" u="none" strike="noStrike" kern="1200" cap="none" spc="0" normalizeH="0" baseline="0" noProof="0" dirty="0" smtClean="0">
              <a:ln>
                <a:noFill/>
              </a:ln>
              <a:effectLst/>
              <a:uLnTx/>
              <a:uFillTx/>
              <a:latin typeface="+mn-lt"/>
              <a:ea typeface="+mn-ea"/>
              <a:cs typeface="+mn-cs"/>
            </a:endParaRPr>
          </a:p>
        </p:txBody>
      </p:sp>
      <p:sp>
        <p:nvSpPr>
          <p:cNvPr id="7" name="Title 7"/>
          <p:cNvSpPr txBox="1">
            <a:spLocks/>
          </p:cNvSpPr>
          <p:nvPr/>
        </p:nvSpPr>
        <p:spPr>
          <a:xfrm>
            <a:off x="685800" y="1447800"/>
            <a:ext cx="7772400" cy="533399"/>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VWWP Service</a:t>
            </a:r>
            <a:r>
              <a:rPr kumimoji="0" lang="en-US" sz="3600" b="1" i="0" u="none" strike="noStrike" kern="1200" cap="none" spc="0" normalizeH="0" noProof="0" dirty="0" smtClean="0">
                <a:ln>
                  <a:noFill/>
                </a:ln>
                <a:solidFill>
                  <a:schemeClr val="tx1"/>
                </a:solidFill>
                <a:effectLst/>
                <a:uLnTx/>
                <a:uFillTx/>
                <a:latin typeface="+mj-lt"/>
                <a:ea typeface="+mj-ea"/>
                <a:cs typeface="+mj-cs"/>
              </a:rPr>
              <a:t> Population</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600200"/>
            <a:ext cx="7772400" cy="838199"/>
          </a:xfrm>
        </p:spPr>
        <p:txBody>
          <a:bodyPr>
            <a:normAutofit fontScale="90000"/>
          </a:bodyPr>
          <a:lstStyle/>
          <a:p>
            <a:r>
              <a:rPr lang="en-US" sz="3600" b="1" dirty="0" smtClean="0"/>
              <a:t>VWWP Traumatic Brain Injury (TBI) </a:t>
            </a:r>
            <a:br>
              <a:rPr lang="en-US" sz="3600" b="1" dirty="0" smtClean="0"/>
            </a:br>
            <a:r>
              <a:rPr lang="en-US" sz="3600" b="1" dirty="0" smtClean="0"/>
              <a:t>Service Numbers</a:t>
            </a:r>
            <a:endParaRPr lang="en-US" sz="3600" b="1" dirty="0"/>
          </a:p>
        </p:txBody>
      </p:sp>
      <p:sp>
        <p:nvSpPr>
          <p:cNvPr id="9" name="Subtitle 8"/>
          <p:cNvSpPr>
            <a:spLocks noGrp="1"/>
          </p:cNvSpPr>
          <p:nvPr>
            <p:ph type="subTitle" idx="1"/>
          </p:nvPr>
        </p:nvSpPr>
        <p:spPr>
          <a:xfrm>
            <a:off x="609600" y="2590800"/>
            <a:ext cx="8001000" cy="3733800"/>
          </a:xfrm>
        </p:spPr>
        <p:txBody>
          <a:bodyPr>
            <a:normAutofit fontScale="92500" lnSpcReduction="20000"/>
          </a:bodyPr>
          <a:lstStyle/>
          <a:p>
            <a:pPr algn="l">
              <a:buFont typeface="Arial" pitchFamily="34" charset="0"/>
              <a:buChar char="•"/>
            </a:pPr>
            <a:r>
              <a:rPr lang="en-US" dirty="0" smtClean="0">
                <a:solidFill>
                  <a:schemeClr val="tx1"/>
                </a:solidFill>
              </a:rPr>
              <a:t> FY 14, </a:t>
            </a:r>
            <a:r>
              <a:rPr lang="en-US" dirty="0" smtClean="0">
                <a:solidFill>
                  <a:srgbClr val="FF0000"/>
                </a:solidFill>
              </a:rPr>
              <a:t>12</a:t>
            </a:r>
            <a:r>
              <a:rPr lang="en-US" dirty="0" smtClean="0">
                <a:solidFill>
                  <a:schemeClr val="tx1"/>
                </a:solidFill>
              </a:rPr>
              <a:t> service requests for TBI services</a:t>
            </a:r>
          </a:p>
          <a:p>
            <a:pPr algn="l">
              <a:buFont typeface="Arial" pitchFamily="34" charset="0"/>
              <a:buChar char="•"/>
            </a:pPr>
            <a:r>
              <a:rPr lang="en-US" dirty="0" smtClean="0">
                <a:solidFill>
                  <a:schemeClr val="tx1"/>
                </a:solidFill>
              </a:rPr>
              <a:t>FY 15, </a:t>
            </a:r>
            <a:r>
              <a:rPr lang="en-US" dirty="0" smtClean="0">
                <a:solidFill>
                  <a:srgbClr val="FF0000"/>
                </a:solidFill>
              </a:rPr>
              <a:t>49</a:t>
            </a:r>
            <a:r>
              <a:rPr lang="en-US" dirty="0" smtClean="0">
                <a:solidFill>
                  <a:schemeClr val="tx1"/>
                </a:solidFill>
              </a:rPr>
              <a:t> (43 from Southwest </a:t>
            </a:r>
            <a:r>
              <a:rPr lang="en-US" dirty="0" err="1" smtClean="0">
                <a:solidFill>
                  <a:schemeClr val="tx1"/>
                </a:solidFill>
              </a:rPr>
              <a:t>Va</a:t>
            </a:r>
            <a:r>
              <a:rPr lang="en-US" dirty="0" smtClean="0">
                <a:solidFill>
                  <a:schemeClr val="tx1"/>
                </a:solidFill>
              </a:rPr>
              <a:t>/Region III) service requests for TBI services</a:t>
            </a:r>
          </a:p>
          <a:p>
            <a:pPr lvl="1" algn="l">
              <a:buFont typeface="Arial" pitchFamily="34" charset="0"/>
              <a:buChar char="•"/>
            </a:pPr>
            <a:r>
              <a:rPr lang="en-US" i="1" dirty="0" smtClean="0">
                <a:solidFill>
                  <a:schemeClr val="tx1"/>
                </a:solidFill>
              </a:rPr>
              <a:t>Important caveat – data system is not optimized to capture TBI screening, coming in FY17</a:t>
            </a:r>
          </a:p>
          <a:p>
            <a:pPr algn="l">
              <a:buFont typeface="Arial" pitchFamily="34" charset="0"/>
              <a:buChar char="•"/>
            </a:pPr>
            <a:r>
              <a:rPr lang="en-US" dirty="0" smtClean="0">
                <a:solidFill>
                  <a:schemeClr val="tx1"/>
                </a:solidFill>
              </a:rPr>
              <a:t>In Northern </a:t>
            </a:r>
            <a:r>
              <a:rPr lang="en-US" dirty="0" err="1" smtClean="0">
                <a:solidFill>
                  <a:schemeClr val="tx1"/>
                </a:solidFill>
              </a:rPr>
              <a:t>Va</a:t>
            </a:r>
            <a:r>
              <a:rPr lang="en-US" dirty="0" smtClean="0">
                <a:solidFill>
                  <a:schemeClr val="tx1"/>
                </a:solidFill>
              </a:rPr>
              <a:t>/Region II – staff estimate that 20% of total regional cases cope with TBI</a:t>
            </a:r>
          </a:p>
          <a:p>
            <a:pPr lvl="1" algn="l">
              <a:buFont typeface="Arial" pitchFamily="34" charset="0"/>
              <a:buChar char="•"/>
            </a:pPr>
            <a:r>
              <a:rPr lang="en-US" dirty="0" smtClean="0">
                <a:solidFill>
                  <a:schemeClr val="tx1"/>
                </a:solidFill>
              </a:rPr>
              <a:t> Most cases co-occurring with PTSD</a:t>
            </a:r>
          </a:p>
          <a:p>
            <a:pPr lvl="1" algn="l">
              <a:buFont typeface="Arial" pitchFamily="34" charset="0"/>
              <a:buChar char="•"/>
            </a:pPr>
            <a:r>
              <a:rPr lang="en-US" dirty="0" smtClean="0">
                <a:solidFill>
                  <a:schemeClr val="tx1"/>
                </a:solidFill>
              </a:rPr>
              <a:t>Average of 5 veterans per month </a:t>
            </a:r>
          </a:p>
        </p:txBody>
      </p:sp>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VS logo color.jpg"/>
          <p:cNvPicPr>
            <a:picLocks noChangeAspect="1"/>
          </p:cNvPicPr>
          <p:nvPr/>
        </p:nvPicPr>
        <p:blipFill>
          <a:blip r:embed="rId3" cstate="print"/>
          <a:stretch>
            <a:fillRect/>
          </a:stretch>
        </p:blipFill>
        <p:spPr>
          <a:xfrm>
            <a:off x="365315" y="289125"/>
            <a:ext cx="1860169" cy="933805"/>
          </a:xfrm>
          <a:prstGeom prst="rect">
            <a:avLst/>
          </a:prstGeom>
        </p:spPr>
      </p:pic>
      <p:sp>
        <p:nvSpPr>
          <p:cNvPr id="8" name="Rectangle 7"/>
          <p:cNvSpPr/>
          <p:nvPr/>
        </p:nvSpPr>
        <p:spPr>
          <a:xfrm>
            <a:off x="2196513" y="485001"/>
            <a:ext cx="5352747" cy="276999"/>
          </a:xfrm>
          <a:prstGeom prst="rect">
            <a:avLst/>
          </a:prstGeom>
        </p:spPr>
        <p:txBody>
          <a:bodyPr wrap="none">
            <a:spAutoFit/>
          </a:bodyPr>
          <a:lstStyle/>
          <a:p>
            <a:r>
              <a:rPr lang="en-US" baseline="30000" dirty="0" smtClean="0">
                <a:solidFill>
                  <a:schemeClr val="tx2">
                    <a:lumMod val="75000"/>
                  </a:schemeClr>
                </a:solidFill>
                <a:latin typeface="Franklin Gothic Demi" pitchFamily="34" charset="0"/>
              </a:rPr>
              <a:t>Virginia Department of Veterans Services: Virginia Wounded Warrior Program</a:t>
            </a:r>
          </a:p>
        </p:txBody>
      </p:sp>
      <p:cxnSp>
        <p:nvCxnSpPr>
          <p:cNvPr id="9" name="Straight Connector 8"/>
          <p:cNvCxnSpPr/>
          <p:nvPr/>
        </p:nvCxnSpPr>
        <p:spPr>
          <a:xfrm>
            <a:off x="2286000" y="685800"/>
            <a:ext cx="6400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5537" name="Picture 1" descr="S:\VWWP\Maps\VWWP Staff Map\VWWP_Reg_Consortium.jpg"/>
          <p:cNvPicPr>
            <a:picLocks noChangeAspect="1" noChangeArrowheads="1"/>
          </p:cNvPicPr>
          <p:nvPr/>
        </p:nvPicPr>
        <p:blipFill>
          <a:blip r:embed="rId4" cstate="print"/>
          <a:srcRect/>
          <a:stretch>
            <a:fillRect/>
          </a:stretch>
        </p:blipFill>
        <p:spPr bwMode="auto">
          <a:xfrm>
            <a:off x="-457200" y="-304800"/>
            <a:ext cx="10058400" cy="762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685800" y="1600200"/>
            <a:ext cx="7772400" cy="838199"/>
          </a:xfrm>
        </p:spPr>
        <p:txBody>
          <a:bodyPr>
            <a:normAutofit/>
          </a:bodyPr>
          <a:lstStyle/>
          <a:p>
            <a:r>
              <a:rPr lang="en-US" sz="3200" b="1" dirty="0" smtClean="0"/>
              <a:t>VWWP Services for Veterans Coping with TBI</a:t>
            </a:r>
            <a:endParaRPr lang="en-US" sz="3200" b="1" dirty="0"/>
          </a:p>
        </p:txBody>
      </p:sp>
      <p:sp>
        <p:nvSpPr>
          <p:cNvPr id="9" name="Subtitle 8"/>
          <p:cNvSpPr>
            <a:spLocks noGrp="1"/>
          </p:cNvSpPr>
          <p:nvPr>
            <p:ph type="subTitle" idx="1"/>
          </p:nvPr>
        </p:nvSpPr>
        <p:spPr>
          <a:xfrm>
            <a:off x="762000" y="2514600"/>
            <a:ext cx="7696200" cy="3048000"/>
          </a:xfrm>
        </p:spPr>
        <p:txBody>
          <a:bodyPr>
            <a:normAutofit fontScale="85000" lnSpcReduction="10000"/>
          </a:bodyPr>
          <a:lstStyle/>
          <a:p>
            <a:pPr algn="l">
              <a:buFont typeface="Arial" pitchFamily="34" charset="0"/>
              <a:buChar char="•"/>
            </a:pPr>
            <a:r>
              <a:rPr lang="en-US" dirty="0" smtClean="0">
                <a:solidFill>
                  <a:schemeClr val="tx1"/>
                </a:solidFill>
              </a:rPr>
              <a:t> Peer and family support, comprehensive care coordination and referral services to veterans and families</a:t>
            </a:r>
          </a:p>
          <a:p>
            <a:pPr algn="l">
              <a:buFont typeface="Arial" pitchFamily="34" charset="0"/>
              <a:buChar char="•"/>
            </a:pPr>
            <a:r>
              <a:rPr lang="en-US" dirty="0" smtClean="0">
                <a:solidFill>
                  <a:schemeClr val="tx1"/>
                </a:solidFill>
              </a:rPr>
              <a:t>Financial Assistance for TBI services if uninsured</a:t>
            </a:r>
          </a:p>
          <a:p>
            <a:pPr algn="l">
              <a:buFont typeface="Arial" pitchFamily="34" charset="0"/>
              <a:buChar char="•"/>
            </a:pPr>
            <a:r>
              <a:rPr lang="en-US" dirty="0" smtClean="0">
                <a:solidFill>
                  <a:schemeClr val="tx1"/>
                </a:solidFill>
              </a:rPr>
              <a:t> Couples and Family Weekend Retreats</a:t>
            </a:r>
          </a:p>
          <a:p>
            <a:pPr lvl="1" algn="l">
              <a:buFont typeface="Arial" pitchFamily="34" charset="0"/>
              <a:buChar char="•"/>
            </a:pPr>
            <a:r>
              <a:rPr lang="en-US" sz="3300" dirty="0" smtClean="0">
                <a:solidFill>
                  <a:schemeClr val="tx1"/>
                </a:solidFill>
              </a:rPr>
              <a:t>Mission: Healthy Relationships</a:t>
            </a:r>
          </a:p>
          <a:p>
            <a:pPr lvl="1" algn="l">
              <a:buFont typeface="Arial" pitchFamily="34" charset="0"/>
              <a:buChar char="•"/>
            </a:pPr>
            <a:r>
              <a:rPr lang="en-US" sz="3300" dirty="0" smtClean="0">
                <a:solidFill>
                  <a:schemeClr val="tx1"/>
                </a:solidFill>
              </a:rPr>
              <a:t>Mission: Healthy Families</a:t>
            </a:r>
          </a:p>
          <a:p>
            <a:pPr algn="l"/>
            <a:endParaRPr lang="en-US" dirty="0" smtClean="0">
              <a:solidFill>
                <a:schemeClr val="tx1"/>
              </a:solidFill>
            </a:endParaRPr>
          </a:p>
          <a:p>
            <a:endParaRPr lang="en-US" dirty="0">
              <a:solidFill>
                <a:schemeClr val="tx1"/>
              </a:solidFill>
            </a:endParaRPr>
          </a:p>
        </p:txBody>
      </p:sp>
      <p:pic>
        <p:nvPicPr>
          <p:cNvPr id="11" name="Picture 10" descr="phot-find-support-300x300.jpg"/>
          <p:cNvPicPr>
            <a:picLocks noChangeAspect="1"/>
          </p:cNvPicPr>
          <p:nvPr/>
        </p:nvPicPr>
        <p:blipFill>
          <a:blip r:embed="rId5" cstate="print"/>
          <a:stretch>
            <a:fillRect/>
          </a:stretch>
        </p:blipFill>
        <p:spPr>
          <a:xfrm>
            <a:off x="6372578" y="4724400"/>
            <a:ext cx="2504722" cy="1905000"/>
          </a:xfrm>
          <a:prstGeom prst="rect">
            <a:avLst/>
          </a:prstGeom>
        </p:spPr>
      </p:pic>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762000" y="1600200"/>
            <a:ext cx="7772400" cy="609599"/>
          </a:xfrm>
        </p:spPr>
        <p:txBody>
          <a:bodyPr>
            <a:normAutofit fontScale="90000"/>
          </a:bodyPr>
          <a:lstStyle/>
          <a:p>
            <a:r>
              <a:rPr lang="en-US" sz="3200" b="1" dirty="0" smtClean="0"/>
              <a:t>Mission: Healthy Relationships (MHR)</a:t>
            </a:r>
            <a:br>
              <a:rPr lang="en-US" sz="3200" b="1" dirty="0" smtClean="0"/>
            </a:br>
            <a:r>
              <a:rPr lang="en-US" sz="3200" b="1" dirty="0" smtClean="0"/>
              <a:t>Couples Workshop</a:t>
            </a:r>
            <a:endParaRPr lang="en-US" sz="3200" b="1" dirty="0"/>
          </a:p>
        </p:txBody>
      </p:sp>
      <p:sp>
        <p:nvSpPr>
          <p:cNvPr id="9" name="Subtitle 8"/>
          <p:cNvSpPr>
            <a:spLocks noGrp="1"/>
          </p:cNvSpPr>
          <p:nvPr>
            <p:ph type="subTitle" idx="1"/>
          </p:nvPr>
        </p:nvSpPr>
        <p:spPr>
          <a:xfrm>
            <a:off x="304800" y="2362200"/>
            <a:ext cx="8610600" cy="2438400"/>
          </a:xfrm>
        </p:spPr>
        <p:txBody>
          <a:bodyPr>
            <a:normAutofit fontScale="92500" lnSpcReduction="20000"/>
          </a:bodyPr>
          <a:lstStyle/>
          <a:p>
            <a:pPr algn="l">
              <a:buFont typeface="Arial" pitchFamily="34" charset="0"/>
              <a:buChar char="•"/>
            </a:pPr>
            <a:r>
              <a:rPr lang="en-US" dirty="0" smtClean="0">
                <a:solidFill>
                  <a:schemeClr val="tx1"/>
                </a:solidFill>
              </a:rPr>
              <a:t> </a:t>
            </a:r>
            <a:r>
              <a:rPr lang="en-US" sz="2800" dirty="0" smtClean="0">
                <a:solidFill>
                  <a:schemeClr val="tx1"/>
                </a:solidFill>
              </a:rPr>
              <a:t>Weekend retreat focused on communication skills and coping with stress</a:t>
            </a:r>
          </a:p>
          <a:p>
            <a:pPr algn="l">
              <a:buFont typeface="Arial" pitchFamily="34" charset="0"/>
              <a:buChar char="•"/>
            </a:pPr>
            <a:r>
              <a:rPr lang="en-US" sz="2800" dirty="0" smtClean="0">
                <a:solidFill>
                  <a:schemeClr val="tx1"/>
                </a:solidFill>
              </a:rPr>
              <a:t> Curriculum adapted from “8 Hours to a Lifetime of Relationship Satisfaction“ © 2009 National Multiple Sclerosis Society</a:t>
            </a:r>
          </a:p>
          <a:p>
            <a:pPr algn="l">
              <a:buFont typeface="Arial" pitchFamily="34" charset="0"/>
              <a:buChar char="•"/>
            </a:pPr>
            <a:r>
              <a:rPr lang="en-US" sz="2800" dirty="0" smtClean="0">
                <a:solidFill>
                  <a:schemeClr val="tx1"/>
                </a:solidFill>
              </a:rPr>
              <a:t> 3 couples coping with TBI in most recent workshop.</a:t>
            </a:r>
          </a:p>
          <a:p>
            <a:pPr algn="l"/>
            <a:endParaRPr lang="en-US" sz="2800" dirty="0" smtClean="0"/>
          </a:p>
          <a:p>
            <a:pPr algn="l"/>
            <a:endParaRPr lang="en-US" sz="2800" dirty="0" smtClean="0"/>
          </a:p>
          <a:p>
            <a:pPr algn="l">
              <a:buFont typeface="Arial" pitchFamily="34" charset="0"/>
              <a:buChar char="•"/>
            </a:pPr>
            <a:endParaRPr lang="en-US" dirty="0" smtClean="0">
              <a:solidFill>
                <a:schemeClr val="tx1"/>
              </a:solidFill>
            </a:endParaRPr>
          </a:p>
          <a:p>
            <a:endParaRPr lang="en-US" dirty="0">
              <a:solidFill>
                <a:schemeClr val="tx1"/>
              </a:solidFill>
            </a:endParaRPr>
          </a:p>
        </p:txBody>
      </p:sp>
      <p:pic>
        <p:nvPicPr>
          <p:cNvPr id="2051" name="Picture 3"/>
          <p:cNvPicPr>
            <a:picLocks noChangeAspect="1" noChangeArrowheads="1"/>
          </p:cNvPicPr>
          <p:nvPr/>
        </p:nvPicPr>
        <p:blipFill>
          <a:blip r:embed="rId5" cstate="print"/>
          <a:srcRect/>
          <a:stretch>
            <a:fillRect/>
          </a:stretch>
        </p:blipFill>
        <p:spPr bwMode="auto">
          <a:xfrm>
            <a:off x="4191000" y="4800600"/>
            <a:ext cx="4702629" cy="1828800"/>
          </a:xfrm>
          <a:prstGeom prst="rect">
            <a:avLst/>
          </a:prstGeom>
          <a:noFill/>
          <a:ln w="9525">
            <a:noFill/>
            <a:miter lim="800000"/>
            <a:headEnd/>
            <a:tailEnd/>
          </a:ln>
          <a:effectLst/>
        </p:spPr>
      </p:pic>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S logo color.jpg"/>
          <p:cNvPicPr>
            <a:picLocks noChangeAspect="1"/>
          </p:cNvPicPr>
          <p:nvPr/>
        </p:nvPicPr>
        <p:blipFill>
          <a:blip r:embed="rId3" cstate="print"/>
          <a:stretch>
            <a:fillRect/>
          </a:stretch>
        </p:blipFill>
        <p:spPr>
          <a:xfrm>
            <a:off x="6267474" y="304800"/>
            <a:ext cx="2422252" cy="1219200"/>
          </a:xfrm>
          <a:prstGeom prst="rect">
            <a:avLst/>
          </a:prstGeom>
        </p:spPr>
      </p:pic>
      <p:sp>
        <p:nvSpPr>
          <p:cNvPr id="3" name="Rectangle 2"/>
          <p:cNvSpPr/>
          <p:nvPr/>
        </p:nvSpPr>
        <p:spPr>
          <a:xfrm>
            <a:off x="1447801" y="228600"/>
            <a:ext cx="5257800" cy="523220"/>
          </a:xfrm>
          <a:prstGeom prst="rect">
            <a:avLst/>
          </a:prstGeom>
        </p:spPr>
        <p:txBody>
          <a:bodyPr wrap="square">
            <a:spAutoFit/>
          </a:bodyPr>
          <a:lstStyle/>
          <a:p>
            <a:pPr algn="ctr"/>
            <a:r>
              <a:rPr lang="en-US" sz="2800" baseline="30000" dirty="0" smtClean="0">
                <a:solidFill>
                  <a:schemeClr val="tx2">
                    <a:lumMod val="75000"/>
                  </a:schemeClr>
                </a:solidFill>
                <a:latin typeface="Franklin Gothic Demi" pitchFamily="34" charset="0"/>
              </a:rPr>
              <a:t>Virginia Department of Veterans Services</a:t>
            </a:r>
            <a:r>
              <a:rPr lang="en-US" sz="2800" dirty="0" smtClean="0">
                <a:solidFill>
                  <a:schemeClr val="tx2">
                    <a:lumMod val="75000"/>
                  </a:schemeClr>
                </a:solidFill>
                <a:latin typeface="Franklin Gothic Demi" pitchFamily="34" charset="0"/>
              </a:rPr>
              <a:t> </a:t>
            </a:r>
            <a:endParaRPr lang="en-US" sz="2800" baseline="30000" dirty="0" smtClean="0">
              <a:solidFill>
                <a:schemeClr val="tx2">
                  <a:lumMod val="75000"/>
                </a:schemeClr>
              </a:solidFill>
              <a:latin typeface="Franklin Gothic Demi" pitchFamily="34" charset="0"/>
            </a:endParaRPr>
          </a:p>
        </p:txBody>
      </p:sp>
      <p:cxnSp>
        <p:nvCxnSpPr>
          <p:cNvPr id="4" name="Straight Connector 3"/>
          <p:cNvCxnSpPr/>
          <p:nvPr/>
        </p:nvCxnSpPr>
        <p:spPr>
          <a:xfrm>
            <a:off x="1447800" y="685800"/>
            <a:ext cx="525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12" y="248412"/>
            <a:ext cx="1351788" cy="1351788"/>
          </a:xfrm>
          <a:prstGeom prst="rect">
            <a:avLst/>
          </a:prstGeom>
        </p:spPr>
      </p:pic>
      <p:sp>
        <p:nvSpPr>
          <p:cNvPr id="7" name="Rectangle 6"/>
          <p:cNvSpPr/>
          <p:nvPr/>
        </p:nvSpPr>
        <p:spPr>
          <a:xfrm>
            <a:off x="914400" y="2209800"/>
            <a:ext cx="7467600" cy="1569660"/>
          </a:xfrm>
          <a:prstGeom prst="rect">
            <a:avLst/>
          </a:prstGeom>
        </p:spPr>
        <p:txBody>
          <a:bodyPr wrap="square">
            <a:spAutoFit/>
          </a:bodyPr>
          <a:lstStyle/>
          <a:p>
            <a:endParaRPr lang="en-US" sz="3200" i="1" dirty="0" smtClean="0"/>
          </a:p>
          <a:p>
            <a:endParaRPr lang="en-US" sz="3200" i="1" dirty="0" smtClean="0"/>
          </a:p>
          <a:p>
            <a:r>
              <a:rPr lang="en-US" sz="3200" i="1" dirty="0" smtClean="0"/>
              <a:t>                                              </a:t>
            </a:r>
            <a:endParaRPr lang="en-US" sz="3200" dirty="0"/>
          </a:p>
        </p:txBody>
      </p:sp>
      <p:sp>
        <p:nvSpPr>
          <p:cNvPr id="8" name="Title 7"/>
          <p:cNvSpPr>
            <a:spLocks noGrp="1"/>
          </p:cNvSpPr>
          <p:nvPr>
            <p:ph type="ctrTitle"/>
          </p:nvPr>
        </p:nvSpPr>
        <p:spPr>
          <a:xfrm>
            <a:off x="762000" y="1524000"/>
            <a:ext cx="7772400" cy="609599"/>
          </a:xfrm>
        </p:spPr>
        <p:txBody>
          <a:bodyPr>
            <a:normAutofit/>
          </a:bodyPr>
          <a:lstStyle/>
          <a:p>
            <a:r>
              <a:rPr lang="en-US" sz="3200" b="1" dirty="0" smtClean="0"/>
              <a:t>MHR - Couples Workshop Consumer Quotes</a:t>
            </a:r>
            <a:endParaRPr lang="en-US" sz="3200" b="1" dirty="0"/>
          </a:p>
        </p:txBody>
      </p:sp>
      <p:sp>
        <p:nvSpPr>
          <p:cNvPr id="9" name="Subtitle 8"/>
          <p:cNvSpPr>
            <a:spLocks noGrp="1"/>
          </p:cNvSpPr>
          <p:nvPr>
            <p:ph type="subTitle" idx="1"/>
          </p:nvPr>
        </p:nvSpPr>
        <p:spPr>
          <a:xfrm>
            <a:off x="304800" y="2209800"/>
            <a:ext cx="8610600" cy="2667000"/>
          </a:xfrm>
        </p:spPr>
        <p:txBody>
          <a:bodyPr>
            <a:normAutofit fontScale="77500" lnSpcReduction="20000"/>
          </a:bodyPr>
          <a:lstStyle/>
          <a:p>
            <a:r>
              <a:rPr lang="en-US" dirty="0" smtClean="0">
                <a:solidFill>
                  <a:schemeClr val="tx1"/>
                </a:solidFill>
              </a:rPr>
              <a:t> </a:t>
            </a:r>
            <a:r>
              <a:rPr lang="en-US" sz="2800" dirty="0" smtClean="0">
                <a:solidFill>
                  <a:schemeClr val="tx1"/>
                </a:solidFill>
              </a:rPr>
              <a:t>“It helps in knowing that we are not alone in our struggles, that there are resources for the caregiver as well. It’s helpful that my spouse recognizes that others like me are having the same issues and it’s not the spouse’s fault or their burden alone to carry” </a:t>
            </a:r>
          </a:p>
          <a:p>
            <a:r>
              <a:rPr lang="en-US" sz="2800" dirty="0" smtClean="0">
                <a:solidFill>
                  <a:schemeClr val="tx1"/>
                </a:solidFill>
              </a:rPr>
              <a:t> </a:t>
            </a:r>
          </a:p>
          <a:p>
            <a:r>
              <a:rPr lang="en-US" sz="2800" dirty="0" smtClean="0">
                <a:solidFill>
                  <a:schemeClr val="tx1"/>
                </a:solidFill>
              </a:rPr>
              <a:t>“It helped my spouse understand the military life and reasons behind my issues, it also gave my spouse and I tools that will assist with a multitude of issues in our relationship – such as encouragement and validating”</a:t>
            </a:r>
          </a:p>
          <a:p>
            <a:pPr algn="l"/>
            <a:endParaRPr lang="en-US" sz="2800" dirty="0" smtClean="0"/>
          </a:p>
          <a:p>
            <a:pPr algn="l"/>
            <a:endParaRPr lang="en-US" sz="2800" dirty="0" smtClean="0"/>
          </a:p>
          <a:p>
            <a:pPr algn="l">
              <a:buFont typeface="Arial" pitchFamily="34" charset="0"/>
              <a:buChar char="•"/>
            </a:pPr>
            <a:endParaRPr lang="en-US" dirty="0" smtClean="0">
              <a:solidFill>
                <a:schemeClr val="tx1"/>
              </a:solidFill>
            </a:endParaRPr>
          </a:p>
          <a:p>
            <a:endParaRPr lang="en-US" dirty="0">
              <a:solidFill>
                <a:schemeClr val="tx1"/>
              </a:solidFill>
            </a:endParaRPr>
          </a:p>
        </p:txBody>
      </p:sp>
      <p:pic>
        <p:nvPicPr>
          <p:cNvPr id="1026" name="Picture 2"/>
          <p:cNvPicPr>
            <a:picLocks noChangeAspect="1" noChangeArrowheads="1"/>
          </p:cNvPicPr>
          <p:nvPr/>
        </p:nvPicPr>
        <p:blipFill>
          <a:blip r:embed="rId5" cstate="print"/>
          <a:srcRect/>
          <a:stretch>
            <a:fillRect/>
          </a:stretch>
        </p:blipFill>
        <p:spPr bwMode="auto">
          <a:xfrm>
            <a:off x="533400" y="4953000"/>
            <a:ext cx="8153400" cy="1676401"/>
          </a:xfrm>
          <a:prstGeom prst="rect">
            <a:avLst/>
          </a:prstGeom>
          <a:noFill/>
          <a:ln w="9525">
            <a:noFill/>
            <a:miter lim="800000"/>
            <a:headEnd/>
            <a:tailEnd/>
          </a:ln>
          <a:effectLst/>
        </p:spPr>
      </p:pic>
    </p:spTree>
    <p:extLst>
      <p:ext uri="{BB962C8B-B14F-4D97-AF65-F5344CB8AC3E}">
        <p14:creationId xmlns:p14="http://schemas.microsoft.com/office/powerpoint/2010/main" val="367262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1279</Words>
  <Application>Microsoft Office PowerPoint</Application>
  <PresentationFormat>On-screen Show (4:3)</PresentationFormat>
  <Paragraphs>181</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TBI Report Out Day A Focus on our Veterans</vt:lpstr>
      <vt:lpstr>Virginia Wounded Warrior Program</vt:lpstr>
      <vt:lpstr>VWWP Mission</vt:lpstr>
      <vt:lpstr>PowerPoint Presentation</vt:lpstr>
      <vt:lpstr>VWWP Traumatic Brain Injury (TBI)  Service Numbers</vt:lpstr>
      <vt:lpstr>PowerPoint Presentation</vt:lpstr>
      <vt:lpstr>VWWP Services for Veterans Coping with TBI</vt:lpstr>
      <vt:lpstr>Mission: Healthy Relationships (MHR) Couples Workshop</vt:lpstr>
      <vt:lpstr>MHR - Couples Workshop Consumer Quotes</vt:lpstr>
      <vt:lpstr>VWWP Services cont.</vt:lpstr>
      <vt:lpstr>VWWP Regional Services/Partnership Highlights</vt:lpstr>
      <vt:lpstr>VWWP Northern (Region II)  and Brain Injury Services (BIS) Partnership - Veterans Integration Program  </vt:lpstr>
      <vt:lpstr>VWWP Region II and the Intrepid Spirit Center National Intrepid Center of Excellence (NICoE) Satellite at Fort Belvoir </vt:lpstr>
      <vt:lpstr>VWWP Region III and Brain Injury Services of Southwest Virginia (BISSWVA) </vt:lpstr>
      <vt:lpstr>VWWP Region III and Brain Injury Services of Southwest Virginia (BISSWVA) cont. </vt:lpstr>
      <vt:lpstr>VWWP Region V, Hampton Roads TBI Support Group  The Denbigh House, Newport News </vt:lpstr>
      <vt:lpstr>PowerPoint Presentation</vt:lpstr>
      <vt:lpstr>PowerPoint Presentation</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Camilla</dc:creator>
  <cp:lastModifiedBy>cby53877</cp:lastModifiedBy>
  <cp:revision>112</cp:revision>
  <dcterms:created xsi:type="dcterms:W3CDTF">2015-07-02T20:07:59Z</dcterms:created>
  <dcterms:modified xsi:type="dcterms:W3CDTF">2015-07-22T12:08:29Z</dcterms:modified>
</cp:coreProperties>
</file>