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sldIdLst>
    <p:sldId id="256" r:id="rId2"/>
    <p:sldId id="259" r:id="rId3"/>
    <p:sldId id="258" r:id="rId4"/>
    <p:sldId id="272" r:id="rId5"/>
    <p:sldId id="257" r:id="rId6"/>
    <p:sldId id="429" r:id="rId7"/>
    <p:sldId id="337" r:id="rId8"/>
    <p:sldId id="265" r:id="rId9"/>
    <p:sldId id="266" r:id="rId10"/>
    <p:sldId id="267" r:id="rId11"/>
    <p:sldId id="269" r:id="rId12"/>
    <p:sldId id="268" r:id="rId13"/>
    <p:sldId id="270" r:id="rId14"/>
    <p:sldId id="271" r:id="rId15"/>
    <p:sldId id="409" r:id="rId16"/>
    <p:sldId id="273" r:id="rId17"/>
    <p:sldId id="415" r:id="rId18"/>
    <p:sldId id="416" r:id="rId19"/>
    <p:sldId id="417" r:id="rId20"/>
    <p:sldId id="418" r:id="rId21"/>
    <p:sldId id="283" r:id="rId22"/>
    <p:sldId id="291" r:id="rId23"/>
    <p:sldId id="293" r:id="rId24"/>
    <p:sldId id="284" r:id="rId25"/>
    <p:sldId id="279" r:id="rId26"/>
    <p:sldId id="287" r:id="rId27"/>
    <p:sldId id="289" r:id="rId28"/>
    <p:sldId id="290" r:id="rId29"/>
    <p:sldId id="420" r:id="rId30"/>
    <p:sldId id="425" r:id="rId31"/>
    <p:sldId id="292" r:id="rId32"/>
    <p:sldId id="294" r:id="rId33"/>
    <p:sldId id="295" r:id="rId34"/>
    <p:sldId id="297" r:id="rId35"/>
    <p:sldId id="298" r:id="rId36"/>
    <p:sldId id="299" r:id="rId37"/>
    <p:sldId id="304" r:id="rId38"/>
    <p:sldId id="305" r:id="rId39"/>
    <p:sldId id="423" r:id="rId40"/>
    <p:sldId id="438" r:id="rId41"/>
    <p:sldId id="454" r:id="rId42"/>
    <p:sldId id="464" r:id="rId43"/>
    <p:sldId id="465" r:id="rId44"/>
    <p:sldId id="316" r:id="rId45"/>
    <p:sldId id="306" r:id="rId46"/>
    <p:sldId id="318" r:id="rId47"/>
    <p:sldId id="319" r:id="rId48"/>
    <p:sldId id="324" r:id="rId49"/>
    <p:sldId id="325" r:id="rId50"/>
    <p:sldId id="326" r:id="rId51"/>
    <p:sldId id="327" r:id="rId52"/>
    <p:sldId id="328" r:id="rId53"/>
    <p:sldId id="330" r:id="rId54"/>
    <p:sldId id="331" r:id="rId55"/>
    <p:sldId id="307" r:id="rId56"/>
    <p:sldId id="309" r:id="rId57"/>
    <p:sldId id="314" r:id="rId58"/>
    <p:sldId id="334" r:id="rId59"/>
    <p:sldId id="426" r:id="rId60"/>
    <p:sldId id="461" r:id="rId61"/>
    <p:sldId id="422" r:id="rId62"/>
    <p:sldId id="456" r:id="rId63"/>
    <p:sldId id="338" r:id="rId64"/>
    <p:sldId id="344" r:id="rId65"/>
    <p:sldId id="345" r:id="rId66"/>
    <p:sldId id="346" r:id="rId67"/>
    <p:sldId id="347" r:id="rId68"/>
    <p:sldId id="349" r:id="rId69"/>
    <p:sldId id="350" r:id="rId70"/>
    <p:sldId id="352" r:id="rId71"/>
    <p:sldId id="356" r:id="rId72"/>
    <p:sldId id="358" r:id="rId73"/>
    <p:sldId id="359" r:id="rId74"/>
    <p:sldId id="360" r:id="rId75"/>
    <p:sldId id="424" r:id="rId76"/>
    <p:sldId id="457" r:id="rId77"/>
    <p:sldId id="362" r:id="rId78"/>
    <p:sldId id="363" r:id="rId79"/>
    <p:sldId id="369" r:id="rId80"/>
    <p:sldId id="371" r:id="rId81"/>
    <p:sldId id="373" r:id="rId82"/>
    <p:sldId id="381" r:id="rId83"/>
    <p:sldId id="458" r:id="rId84"/>
    <p:sldId id="392" r:id="rId85"/>
    <p:sldId id="402" r:id="rId86"/>
    <p:sldId id="462" r:id="rId87"/>
    <p:sldId id="467" r:id="rId88"/>
    <p:sldId id="460" r:id="rId89"/>
    <p:sldId id="46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57" d="100"/>
          <a:sy n="57" d="100"/>
        </p:scale>
        <p:origin x="-37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7FE51-5AA5-41F0-8BBD-5A2A5A6EA8B8}" type="datetimeFigureOut">
              <a:rPr lang="en-US" smtClean="0"/>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36C49-B138-4667-8DC1-2B3EDCA99A06}" type="slidenum">
              <a:rPr lang="en-US" smtClean="0"/>
              <a:t>‹#›</a:t>
            </a:fld>
            <a:endParaRPr lang="en-US"/>
          </a:p>
        </p:txBody>
      </p:sp>
    </p:spTree>
    <p:extLst>
      <p:ext uri="{BB962C8B-B14F-4D97-AF65-F5344CB8AC3E}">
        <p14:creationId xmlns:p14="http://schemas.microsoft.com/office/powerpoint/2010/main" val="343967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C1F81766-CFAC-4A7F-A12B-08E306410C07}" type="slidenum">
              <a:rPr lang="en-US" altLang="en-US" sz="1200" smtClean="0">
                <a:solidFill>
                  <a:schemeClr val="tx1"/>
                </a:solidFill>
              </a:rPr>
              <a:pPr eaLnBrk="1" hangingPunct="1"/>
              <a:t>23</a:t>
            </a:fld>
            <a:endParaRPr lang="en-US" altLang="en-US" sz="1200" smtClean="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Ie—Lisa and her icon cards—instead of hitting, show card that she’s mad.</a:t>
            </a:r>
          </a:p>
          <a:p>
            <a:pPr eaLnBrk="1" hangingPunct="1"/>
            <a:endParaRPr lang="en-US" altLang="en-US" smtClean="0"/>
          </a:p>
          <a:p>
            <a:pPr eaLnBrk="1" hangingPunct="1"/>
            <a:r>
              <a:rPr lang="en-US" altLang="en-US" smtClean="0"/>
              <a:t>Instead of trashing the work space when client became flooded/overwhelmed, teach them to ask verbally or non-verbally using a sign or hand gesture to indicate that he needs a break, then can come back to it when ready.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EF15A1BA-A091-4444-97B7-CB5AAA29C5D4}" type="slidenum">
              <a:rPr lang="en-US" altLang="en-US" sz="1200" smtClean="0">
                <a:solidFill>
                  <a:schemeClr val="tx1"/>
                </a:solidFill>
              </a:rPr>
              <a:pPr eaLnBrk="1" hangingPunct="1"/>
              <a:t>38</a:t>
            </a:fld>
            <a:endParaRPr lang="en-US" altLang="en-US" sz="1200" smtClean="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r>
              <a:rPr lang="en-US" altLang="en-US" smtClean="0"/>
              <a:t>Consistency of implementing the behaviour program, AND RECORDING DATA</a:t>
            </a:r>
          </a:p>
          <a:p>
            <a:pPr defTabSz="949325" eaLnBrk="1" hangingPunct="1"/>
            <a:endParaRPr lang="en-US" altLang="en-US" smtClean="0"/>
          </a:p>
          <a:p>
            <a:pPr defTabSz="949325" eaLnBrk="1" hangingPunct="1"/>
            <a:r>
              <a:rPr lang="en-US" altLang="en-US" smtClean="0"/>
              <a:t>Re-enforcement schedule—intermittent variable—most re-enforcing, someone on one shift doesn’t follow program, depending on the client, can mess up the whole program.  </a:t>
            </a:r>
          </a:p>
          <a:p>
            <a:pPr defTabSz="949325" eaLnBrk="1" hangingPunct="1"/>
            <a:endParaRPr lang="en-US" altLang="en-US" smtClean="0"/>
          </a:p>
          <a:p>
            <a:pPr defTabSz="949325" eaLnBrk="1" hangingPunct="1"/>
            <a:r>
              <a:rPr lang="en-US" altLang="en-US" smtClean="0"/>
              <a:t>That occasional, almost random re-enforcement is VERY tough to extinguish.  </a:t>
            </a:r>
          </a:p>
          <a:p>
            <a:pPr defTabSz="949325" eaLnBrk="1" hangingPunct="1"/>
            <a:endParaRPr lang="en-US" altLang="en-US" smtClean="0"/>
          </a:p>
          <a:p>
            <a:pPr defTabSz="949325" eaLnBrk="1" hangingPunct="1"/>
            <a:r>
              <a:rPr lang="en-US" altLang="en-US" smtClean="0"/>
              <a:t>Anyone that has had children knows this…taking 5 y.o. Bobby to the grocery store.  He knows he won’t get candy, but now and again he asks…Then one day you are having the day from hell…you’re exhausted, and he’s tired and whiny, and yovelling for a candy bar…give it, then you are going to experience a HUGE increase in the intensity and frequency of that behaviour for the next month while you try to extinguish or minimize it again…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96E73-3C41-4D71-B661-F2119FF18F75}" type="slidenum">
              <a:rPr lang="en-US" altLang="en-US"/>
              <a:pPr/>
              <a:t>40</a:t>
            </a:fld>
            <a:endParaRPr lang="en-US" alt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a:xfrm>
            <a:off x="912813" y="4341813"/>
            <a:ext cx="5032375" cy="4116387"/>
          </a:xfrm>
        </p:spPr>
        <p:txBody>
          <a:bodyPr/>
          <a:lstStyle/>
          <a:p>
            <a:pPr defTabSz="949325"/>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19EC7-98FB-4E69-BDED-9B4A70C7ABDD}" type="slidenum">
              <a:rPr lang="en-US" altLang="en-US"/>
              <a:pPr/>
              <a:t>41</a:t>
            </a:fld>
            <a:endParaRPr lang="en-US" alt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a:xfrm>
            <a:off x="912813" y="4341813"/>
            <a:ext cx="5032375" cy="4116387"/>
          </a:xfrm>
        </p:spPr>
        <p:txBody>
          <a:bodyPr/>
          <a:lstStyle/>
          <a:p>
            <a:pPr defTabSz="949325"/>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6D63CFB0-BD07-4596-95CC-BA712F8E79F5}" type="slidenum">
              <a:rPr lang="en-US" altLang="en-US" sz="1200" smtClean="0">
                <a:solidFill>
                  <a:schemeClr val="tx1"/>
                </a:solidFill>
              </a:rPr>
              <a:pPr eaLnBrk="1" hangingPunct="1"/>
              <a:t>43</a:t>
            </a:fld>
            <a:endParaRPr lang="en-US" altLang="en-US" sz="1200" smtClean="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r>
              <a:rPr lang="en-US" altLang="en-US" smtClean="0"/>
              <a:t>spikes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19CF0653-42D4-4EB8-AEE4-599645C851DE}" type="slidenum">
              <a:rPr lang="en-US" altLang="en-US" sz="1200" smtClean="0">
                <a:solidFill>
                  <a:schemeClr val="tx1"/>
                </a:solidFill>
              </a:rPr>
              <a:pPr eaLnBrk="1" hangingPunct="1"/>
              <a:t>44</a:t>
            </a:fld>
            <a:endParaRPr lang="en-US" altLang="en-US" sz="1200" smtClean="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Also lovingly known at my house as, “shiny object…”  used on some of my more intense family members when they perseverate on negative subjects.  My husband also regularly uses it on me…</a:t>
            </a:r>
          </a:p>
          <a:p>
            <a:pPr eaLnBrk="1" hangingPunct="1"/>
            <a:endParaRPr lang="en-US" altLang="en-US" smtClean="0"/>
          </a:p>
          <a:p>
            <a:pPr eaLnBrk="1" hangingPunct="1"/>
            <a:r>
              <a:rPr lang="en-US" altLang="en-US" smtClean="0"/>
              <a:t>Offer them an alternative choice</a:t>
            </a:r>
          </a:p>
          <a:p>
            <a:pPr eaLnBrk="1" hangingPunct="1"/>
            <a:r>
              <a:rPr lang="en-US" altLang="en-US" b="1" smtClean="0"/>
              <a:t>If you take away a behaviour, you must given them something else to do</a:t>
            </a:r>
            <a:r>
              <a:rPr lang="en-US" altLang="en-US" smtClean="0"/>
              <a:t>—</a:t>
            </a:r>
            <a:r>
              <a:rPr lang="en-US" altLang="en-US" b="1" smtClean="0"/>
              <a:t>what is the purpose of the behaviour?</a:t>
            </a:r>
            <a:r>
              <a:rPr lang="en-US" altLang="en-US" smtClean="0"/>
              <a:t>  </a:t>
            </a:r>
          </a:p>
          <a:p>
            <a:pPr eaLnBrk="1" hangingPunct="1"/>
            <a:r>
              <a:rPr lang="en-US" altLang="en-US" smtClean="0"/>
              <a:t>Includes:  go find something to do!   They can’t—structure them as needed, provided choices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E54D8DD8-26E7-40A4-99C2-BAC1595E9D46}" type="slidenum">
              <a:rPr lang="en-US" altLang="en-US" sz="1200" smtClean="0">
                <a:solidFill>
                  <a:schemeClr val="tx1"/>
                </a:solidFill>
              </a:rPr>
              <a:pPr eaLnBrk="1" hangingPunct="1"/>
              <a:t>45</a:t>
            </a:fld>
            <a:endParaRPr lang="en-US" altLang="en-US" sz="1200" smtClean="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KEEP ON MOVING!!!!!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A8C543EB-BC8E-4814-8B31-1A86AE84B68C}" type="slidenum">
              <a:rPr lang="en-US" altLang="en-US" sz="1200" smtClean="0">
                <a:solidFill>
                  <a:schemeClr val="tx1"/>
                </a:solidFill>
              </a:rPr>
              <a:pPr eaLnBrk="1" hangingPunct="1"/>
              <a:t>46</a:t>
            </a:fld>
            <a:endParaRPr lang="en-US" altLang="en-US" sz="1200" smtClean="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If they have a lot of executive function deficits, you’re going to be the one to tell them </a:t>
            </a:r>
          </a:p>
          <a:p>
            <a:pPr eaLnBrk="1" hangingPunct="1">
              <a:buFontTx/>
              <a:buChar char="•"/>
            </a:pPr>
            <a:r>
              <a:rPr lang="en-US" altLang="en-US" dirty="0" smtClean="0"/>
              <a:t>when to start and stop something…</a:t>
            </a:r>
          </a:p>
          <a:p>
            <a:pPr eaLnBrk="1" hangingPunct="1">
              <a:buFontTx/>
              <a:buChar char="•"/>
            </a:pPr>
            <a:r>
              <a:rPr lang="en-US" altLang="en-US" dirty="0" smtClean="0"/>
              <a:t>when they’ve had enough of something—food or glitter glue..</a:t>
            </a:r>
          </a:p>
          <a:p>
            <a:pPr eaLnBrk="1" hangingPunct="1">
              <a:buFontTx/>
              <a:buChar char="•"/>
            </a:pPr>
            <a:r>
              <a:rPr lang="en-US" altLang="en-US" dirty="0" smtClean="0"/>
              <a:t>But especially helpful is explicit problem solving when they run into a task based problem or social interaction difficulty—if repeated enough over a long enough period of time, many people are able to internalize the script and use it with fewer or no cues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3B19165D-5EEA-4ADF-94F3-DBDDB257D88E}" type="slidenum">
              <a:rPr lang="en-US" altLang="en-US" sz="1200" smtClean="0">
                <a:solidFill>
                  <a:schemeClr val="tx1"/>
                </a:solidFill>
              </a:rPr>
              <a:pPr eaLnBrk="1" hangingPunct="1"/>
              <a:t>47</a:t>
            </a:fld>
            <a:endParaRPr lang="en-US" altLang="en-US" sz="1200" smtClean="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I’m sure she didn’t see you—she likes you a lot and would’ve said ‘Hi’ if she saw you.  Definitely worth keeping your cool—nice job.  I know you’re in a hurry to get to your hair appointment, so we can see her afterwards for a chat or maybe coffee.”</a:t>
            </a:r>
            <a:r>
              <a:rPr lang="en-US" altLang="en-US" sz="1400" smtClean="0"/>
              <a:t>  </a:t>
            </a:r>
          </a:p>
          <a:p>
            <a:pPr eaLnBrk="1" hangingPunct="1"/>
            <a:endParaRPr lang="en-US" altLang="en-US" sz="1400" smtClean="0"/>
          </a:p>
          <a:p>
            <a:pPr eaLnBrk="1" hangingPunct="1"/>
            <a:r>
              <a:rPr lang="en-US" altLang="en-US" sz="1400" smtClean="0"/>
              <a:t>Also—Lisa losing at Bingo</a:t>
            </a:r>
            <a:endParaRPr lang="en-US" altLang="en-US" sz="1400" b="1" smtClean="0"/>
          </a:p>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BD1A0A82-D181-4016-B2F9-F2FC4D2C8AAF}" type="slidenum">
              <a:rPr lang="en-US" altLang="en-US" sz="1200" smtClean="0">
                <a:solidFill>
                  <a:schemeClr val="tx1"/>
                </a:solidFill>
              </a:rPr>
              <a:pPr eaLnBrk="1" hangingPunct="1"/>
              <a:t>48</a:t>
            </a:fld>
            <a:endParaRPr lang="en-US" altLang="en-US" sz="1200" smtClean="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 am a huge fan of neuropsych testing—a good OT can help id difficulties in this functional area provide  recs, but Neuropsych can really parse out the finer areas of strength and difficulties—can be especially helpful in this domain of function.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202E08AF-E070-48FD-A089-FA74E3CDAF40}" type="slidenum">
              <a:rPr lang="en-US" altLang="en-US" sz="1200" smtClean="0">
                <a:solidFill>
                  <a:schemeClr val="tx1"/>
                </a:solidFill>
              </a:rPr>
              <a:pPr eaLnBrk="1" hangingPunct="1"/>
              <a:t>53</a:t>
            </a:fld>
            <a:endParaRPr lang="en-US" altLang="en-US" sz="1200" smtClean="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 a personal note—how do you react when someone gives you an ultimatum?  </a:t>
            </a:r>
          </a:p>
          <a:p>
            <a:pPr eaLnBrk="1" hangingPunct="1"/>
            <a:endParaRPr lang="en-US" altLang="en-US" smtClean="0"/>
          </a:p>
          <a:p>
            <a:pPr eaLnBrk="1" hangingPunct="1"/>
            <a:r>
              <a:rPr lang="en-US" altLang="en-US" smtClean="0"/>
              <a:t>Recent study proved what we know at an intuitive level, but often don’t practice, that when people as young as two years old are provided a choice between even two things, they are far more likely to make a choice and comply with the request.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390DC2F9-4315-4F35-90F8-B8303FF57269}" type="slidenum">
              <a:rPr lang="en-US" altLang="en-US" sz="1200" smtClean="0">
                <a:solidFill>
                  <a:schemeClr val="tx1"/>
                </a:solidFill>
              </a:rPr>
              <a:pPr eaLnBrk="1" hangingPunct="1"/>
              <a:t>24</a:t>
            </a:fld>
            <a:endParaRPr lang="en-US" altLang="en-US" sz="1200" smtClean="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Decreased sphere of awareness</a:t>
            </a:r>
          </a:p>
          <a:p>
            <a:pPr>
              <a:buFontTx/>
              <a:buChar char="•"/>
            </a:pPr>
            <a:endParaRPr lang="en-US" altLang="en-US" smtClean="0"/>
          </a:p>
          <a:p>
            <a:r>
              <a:rPr lang="en-US" altLang="en-US" smtClean="0"/>
              <a:t>Inappropriate social skills lead to social isolation and problems with behaviors at school, future employment, community living, maintaining friendships/relationships, family distress, divorce</a:t>
            </a:r>
          </a:p>
          <a:p>
            <a:endParaRPr lang="en-US" altLang="en-US" smtClean="0"/>
          </a:p>
          <a:p>
            <a:endParaRPr lang="en-US" altLang="en-US" smtClean="0"/>
          </a:p>
          <a:p>
            <a:pPr>
              <a:buFontTx/>
              <a:buChar char="•"/>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3103C1DE-DF78-4F21-89E2-9EDE86CA2D7E}" type="slidenum">
              <a:rPr lang="en-US" altLang="en-US" sz="1200" smtClean="0">
                <a:solidFill>
                  <a:schemeClr val="tx1"/>
                </a:solidFill>
              </a:rPr>
              <a:pPr eaLnBrk="1" hangingPunct="1"/>
              <a:t>54</a:t>
            </a:fld>
            <a:endParaRPr lang="en-US" altLang="en-US" sz="1200" smtClean="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Talk about try it—you’ll like it—if you hate it you can always come back to the unit in ten minutes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CC458838-AEC3-42A2-AED8-2D58185B14A6}" type="slidenum">
              <a:rPr lang="en-US" altLang="en-US" sz="1200" smtClean="0">
                <a:solidFill>
                  <a:schemeClr val="tx1"/>
                </a:solidFill>
              </a:rPr>
              <a:pPr eaLnBrk="1" hangingPunct="1"/>
              <a:t>55</a:t>
            </a:fld>
            <a:endParaRPr lang="en-US" altLang="en-US" sz="1200" smtClean="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r>
              <a:rPr lang="en-US" altLang="en-US" smtClean="0"/>
              <a:t>EXAMPLE ON NEXT SLIDE</a:t>
            </a:r>
          </a:p>
          <a:p>
            <a:pPr defTabSz="949325" eaLnBrk="1" hangingPunct="1"/>
            <a:endParaRPr lang="en-US" altLang="en-US" smtClean="0"/>
          </a:p>
          <a:p>
            <a:pPr defTabSz="949325" eaLnBrk="1" hangingPunct="1"/>
            <a:r>
              <a:rPr lang="en-US" altLang="en-US" smtClean="0"/>
              <a:t>One type of behaviour program…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E37F0955-D4DD-42AB-B064-023375A47587}" type="slidenum">
              <a:rPr lang="en-US" altLang="en-US" sz="1200" smtClean="0">
                <a:solidFill>
                  <a:schemeClr val="tx1"/>
                </a:solidFill>
              </a:rPr>
              <a:pPr eaLnBrk="1" hangingPunct="1"/>
              <a:t>56</a:t>
            </a:fld>
            <a:endParaRPr lang="en-US" altLang="en-US" sz="1200" smtClean="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r>
              <a:rPr lang="en-US" altLang="en-US" b="1" smtClean="0"/>
              <a:t>Reinforcement Interval</a:t>
            </a:r>
            <a:r>
              <a:rPr lang="en-US" altLang="en-US" smtClean="0"/>
              <a:t>:  1 hour (this can be varied based on level of functioning)</a:t>
            </a:r>
            <a:r>
              <a:rPr lang="en-US" altLang="en-US" smtClean="0">
                <a:sym typeface="Wingdings" pitchFamily="2" charset="2"/>
              </a:rPr>
              <a:t>this was increased to 2 hours once he got the idea, so it wasn’t so demanding on staff</a:t>
            </a:r>
            <a:endParaRPr lang="en-US" altLang="en-US" smtClean="0"/>
          </a:p>
          <a:p>
            <a:pPr defTabSz="949325" eaLnBrk="1" hangingPunct="1"/>
            <a:endParaRPr lang="en-US" altLang="en-US" smtClean="0"/>
          </a:p>
          <a:p>
            <a:pPr defTabSz="949325" eaLnBrk="1" hangingPunct="1"/>
            <a:r>
              <a:rPr lang="en-US" altLang="en-US" smtClean="0"/>
              <a:t>Talk about that if you choose to use a behaviour program, you would also use other model/frames of reference as appropriate</a:t>
            </a:r>
          </a:p>
          <a:p>
            <a:pPr defTabSz="949325" eaLnBrk="1" hangingPunct="1">
              <a:buFontTx/>
              <a:buChar char="•"/>
            </a:pPr>
            <a:r>
              <a:rPr lang="en-US" altLang="en-US" b="1" smtClean="0"/>
              <a:t>Sensory Integration</a:t>
            </a:r>
            <a:r>
              <a:rPr lang="en-US" altLang="en-US" smtClean="0"/>
              <a:t> techniques to help get this fellow at an optimal level of alertness-cat on a hot tin roof skittery; self-regulation</a:t>
            </a:r>
          </a:p>
          <a:p>
            <a:pPr defTabSz="949325" eaLnBrk="1" hangingPunct="1">
              <a:buFontTx/>
              <a:buChar char="•"/>
            </a:pPr>
            <a:r>
              <a:rPr lang="en-US" altLang="en-US" b="1" smtClean="0"/>
              <a:t>Behavioural</a:t>
            </a:r>
            <a:r>
              <a:rPr lang="en-US" altLang="en-US" smtClean="0"/>
              <a:t> frame of reference-techniques included—shaping-he had to wait to get attn; 1 minute, work 2 minutes, work 3 minutes, then 5 then 7…</a:t>
            </a:r>
          </a:p>
          <a:p>
            <a:pPr defTabSz="949325" eaLnBrk="1" hangingPunct="1">
              <a:buFontTx/>
              <a:buChar char="•"/>
            </a:pPr>
            <a:r>
              <a:rPr lang="en-US" altLang="en-US" b="1" smtClean="0"/>
              <a:t>Cognitive Behavioural</a:t>
            </a:r>
            <a:r>
              <a:rPr lang="en-US" altLang="en-US" smtClean="0"/>
              <a:t> </a:t>
            </a:r>
            <a:r>
              <a:rPr lang="en-US" altLang="en-US" b="1" smtClean="0"/>
              <a:t>Therapy</a:t>
            </a:r>
            <a:r>
              <a:rPr lang="en-US" altLang="en-US" smtClean="0"/>
              <a:t>—looking at cognitive distortions—all or nothing thinking, catastrophizing, future telling</a:t>
            </a:r>
          </a:p>
          <a:p>
            <a:pPr defTabSz="949325" eaLnBrk="1" hangingPunct="1">
              <a:buFontTx/>
              <a:buChar char="•"/>
            </a:pPr>
            <a:r>
              <a:rPr lang="en-US" altLang="en-US" b="1" smtClean="0"/>
              <a:t>Educational Framework</a:t>
            </a:r>
            <a:r>
              <a:rPr lang="en-US" altLang="en-US" smtClean="0"/>
              <a:t>-social skills training, vocational training</a:t>
            </a:r>
          </a:p>
          <a:p>
            <a:pPr defTabSz="949325" eaLnBrk="1" hangingPunct="1">
              <a:buFontTx/>
              <a:buChar char="•"/>
            </a:pPr>
            <a:r>
              <a:rPr lang="en-US" altLang="en-US" b="1" smtClean="0"/>
              <a:t>Dialectical Behavioural Therapy-based</a:t>
            </a:r>
            <a:r>
              <a:rPr lang="en-US" altLang="en-US" smtClean="0"/>
              <a:t> on CBT—includes distress tolerance</a:t>
            </a:r>
          </a:p>
          <a:p>
            <a:pPr defTabSz="949325" eaLnBrk="1" hangingPunct="1">
              <a:buFontTx/>
              <a:buChar char="•"/>
            </a:pPr>
            <a:r>
              <a:rPr lang="en-US" altLang="en-US" b="1" smtClean="0"/>
              <a:t>Motivational Interviewing—</a:t>
            </a:r>
            <a:r>
              <a:rPr lang="en-US" altLang="en-US" smtClean="0"/>
              <a:t>also has roots in CBT—helps people look at their ambivalence about changing their behaviour, and helps empower them towards changing it</a:t>
            </a:r>
          </a:p>
          <a:p>
            <a:pPr defTabSz="949325" eaLnBrk="1" hangingPunct="1">
              <a:buFontTx/>
              <a:buChar char="•"/>
            </a:pPr>
            <a:endParaRPr lang="en-US" altLang="en-US" smtClean="0"/>
          </a:p>
          <a:p>
            <a:pPr defTabSz="949325" eaLnBrk="1" hangingPunct="1"/>
            <a:r>
              <a:rPr lang="en-US" altLang="en-US" smtClean="0"/>
              <a:t>LEARN ABOUT AS MANY FRAMES OF REFERENCE AS IS FEASIBLE—ENRICHES YOUR PRACTICE—EVEN IF YOU ARE A “PHYSICAL DISABILITY” OT/PT/RN…we’re all human and we all wrestle with our thoughts and ambivalence—the more skilled you are, the more likely you are to be able to help your clients</a:t>
            </a:r>
          </a:p>
          <a:p>
            <a:pPr defTabSz="949325" eaLnBrk="1" hangingPunct="1">
              <a:buFontTx/>
              <a:buChar char="•"/>
            </a:pPr>
            <a:endParaRPr lang="en-US" altLang="en-US" smtClean="0"/>
          </a:p>
          <a:p>
            <a:pPr defTabSz="949325"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FBE0049E-995A-4F90-8C0B-A622AD84F037}" type="slidenum">
              <a:rPr lang="en-US" altLang="en-US" sz="1200" smtClean="0">
                <a:solidFill>
                  <a:schemeClr val="tx1"/>
                </a:solidFill>
              </a:rPr>
              <a:pPr eaLnBrk="1" hangingPunct="1"/>
              <a:t>57</a:t>
            </a:fld>
            <a:endParaRPr lang="en-US" altLang="en-US" sz="1200" smtClean="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F64F2-CB80-4608-858A-109E651E1DBD}" type="slidenum">
              <a:rPr lang="en-US" altLang="en-US"/>
              <a:pPr/>
              <a:t>67</a:t>
            </a:fld>
            <a:endParaRPr lang="en-US" altLang="en-US"/>
          </a:p>
        </p:txBody>
      </p:sp>
      <p:sp>
        <p:nvSpPr>
          <p:cNvPr id="1187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Interagency</a:t>
            </a:r>
            <a:r>
              <a:rPr lang="en-US" baseline="0" dirty="0" smtClean="0"/>
              <a:t> Team Functioning</a:t>
            </a:r>
          </a:p>
          <a:p>
            <a:r>
              <a:rPr lang="en-US" baseline="0" dirty="0" smtClean="0"/>
              <a:t>Interagency Team Expertise in TBI</a:t>
            </a:r>
          </a:p>
          <a:p>
            <a:r>
              <a:rPr lang="en-US" baseline="0" dirty="0" smtClean="0"/>
              <a:t>Clinical Care/Improved Services</a:t>
            </a:r>
          </a:p>
          <a:p>
            <a:r>
              <a:rPr lang="en-US" baseline="0" dirty="0" smtClean="0"/>
              <a:t>More Clients with TBI Identified</a:t>
            </a:r>
          </a:p>
          <a:p>
            <a:r>
              <a:rPr lang="en-US" baseline="0" dirty="0" smtClean="0"/>
              <a:t>Follow up with provider, support groups from Local Conference</a:t>
            </a:r>
            <a:endParaRPr lang="en-US" dirty="0"/>
          </a:p>
        </p:txBody>
      </p:sp>
      <p:sp>
        <p:nvSpPr>
          <p:cNvPr id="4" name="Slide Number Placeholder 3"/>
          <p:cNvSpPr>
            <a:spLocks noGrp="1"/>
          </p:cNvSpPr>
          <p:nvPr>
            <p:ph type="sldNum" sz="quarter" idx="10"/>
          </p:nvPr>
        </p:nvSpPr>
        <p:spPr/>
        <p:txBody>
          <a:bodyPr/>
          <a:lstStyle/>
          <a:p>
            <a:fld id="{E8536C49-B138-4667-8DC1-2B3EDCA99A06}" type="slidenum">
              <a:rPr lang="en-US" smtClean="0"/>
              <a:t>78</a:t>
            </a:fld>
            <a:endParaRPr lang="en-US"/>
          </a:p>
        </p:txBody>
      </p:sp>
    </p:spTree>
    <p:extLst>
      <p:ext uri="{BB962C8B-B14F-4D97-AF65-F5344CB8AC3E}">
        <p14:creationId xmlns:p14="http://schemas.microsoft.com/office/powerpoint/2010/main" val="21054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225BDE30-61FB-4FA2-9C8B-C5A102BA0FCF}" type="slidenum">
              <a:rPr lang="en-US" altLang="en-US" sz="1200" smtClean="0">
                <a:solidFill>
                  <a:schemeClr val="tx1"/>
                </a:solidFill>
              </a:rPr>
              <a:pPr eaLnBrk="1" hangingPunct="1"/>
              <a:t>25</a:t>
            </a:fld>
            <a:endParaRPr lang="en-US" altLang="en-US" sz="1200" smtClean="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solidFill>
                  <a:schemeClr val="hlink"/>
                </a:solidFill>
              </a:rPr>
              <a:t>Decreased ability to anticipate consequences of their actions—a lot of variability in how far out a person can anticipate consequences, both in tasks and socially</a:t>
            </a:r>
          </a:p>
          <a:p>
            <a:pPr>
              <a:buFontTx/>
              <a:buChar char="•"/>
            </a:pPr>
            <a:endParaRPr lang="en-US" altLang="en-US" smtClean="0">
              <a:solidFill>
                <a:schemeClr val="hlink"/>
              </a:solidFill>
            </a:endParaRPr>
          </a:p>
          <a:p>
            <a:pPr>
              <a:buFontTx/>
              <a:buChar char="•"/>
            </a:pPr>
            <a:r>
              <a:rPr lang="en-US" altLang="en-US" smtClean="0">
                <a:solidFill>
                  <a:schemeClr val="hlink"/>
                </a:solidFill>
              </a:rPr>
              <a:t>The people with poor judgment, awareness, and impulsivity are at very high risk for accidents, injury or costly mistakes and need someone around to help compensate for those deficits. </a:t>
            </a:r>
          </a:p>
          <a:p>
            <a:pPr>
              <a:buFontTx/>
              <a:buChar char="•"/>
            </a:pPr>
            <a:endParaRPr lang="en-US" altLang="en-US" smtClean="0">
              <a:solidFill>
                <a:schemeClr val="hlink"/>
              </a:solidFill>
            </a:endParaRPr>
          </a:p>
          <a:p>
            <a:pPr>
              <a:buFontTx/>
              <a:buChar char="•"/>
            </a:pPr>
            <a:r>
              <a:rPr lang="en-US" altLang="en-US" smtClean="0">
                <a:solidFill>
                  <a:schemeClr val="hlink"/>
                </a:solidFill>
              </a:rPr>
              <a:t>Is anyone familiar with the Allen Cognitive Disabilities model—leather lacing test, etc..?   -quick description for those not…  I love the overall model—BUT…folks with brain injury may score high on the ACLS-5, but have such profound deficits in areas like impulse control or severe short term memory deficits that they need much more supervision than they would if you only scored the ACLS-5 NEVER PERFORM A STANDARDIZED EVALUATION IN A VACUUM—GET FUNCTIONAL DATA TO ESTABLISH A PATTERN OF BEST FX’L PERFORMANCE!! </a:t>
            </a:r>
          </a:p>
          <a:p>
            <a:pPr>
              <a:buFontTx/>
              <a:buChar char="•"/>
            </a:pPr>
            <a:endParaRPr lang="en-US" altLang="en-US" smtClean="0">
              <a:solidFill>
                <a:schemeClr val="hlink"/>
              </a:solidFill>
            </a:endParaRPr>
          </a:p>
          <a:p>
            <a:pPr>
              <a:buFontTx/>
              <a:buChar char="•"/>
            </a:pPr>
            <a:r>
              <a:rPr lang="en-US" altLang="en-US" smtClean="0">
                <a:solidFill>
                  <a:schemeClr val="hlink"/>
                </a:solidFill>
              </a:rPr>
              <a:t>I’ve had clients score as being able to live on their own on ACLS-5, but d/t emotional dyscontrol or impulsive actions, needed 24 hr supervision b/c they were at so high risk of self-harm or harming others (suicide, jail, etc.)</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D1D4E277-CB7E-4A6D-97FB-C6FB487704B0}" type="slidenum">
              <a:rPr lang="en-US" altLang="en-US" sz="1200" smtClean="0">
                <a:solidFill>
                  <a:schemeClr val="tx1"/>
                </a:solidFill>
              </a:rPr>
              <a:pPr eaLnBrk="1" hangingPunct="1"/>
              <a:t>26</a:t>
            </a:fld>
            <a:endParaRPr lang="en-US" altLang="en-US" sz="1200" smtClean="0">
              <a:solidFill>
                <a:schemeClr val="tx1"/>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Different than depression.</a:t>
            </a:r>
          </a:p>
          <a:p>
            <a:endParaRPr lang="en-US" altLang="en-US" smtClean="0"/>
          </a:p>
          <a:p>
            <a:r>
              <a:rPr lang="en-US" altLang="en-US" smtClean="0"/>
              <a:t>Tough to get going, but once they’re at an activity, brighten up, engage and have fun.</a:t>
            </a:r>
          </a:p>
          <a:p>
            <a:endParaRPr lang="en-US" altLang="en-US" smtClean="0"/>
          </a:p>
          <a:p>
            <a:r>
              <a:rPr lang="en-US" altLang="en-US" smtClean="0"/>
              <a:t>And it’s not that they’re not trying hard enough…there are structural and chemical differences that can help cause these Sx—and, many times behavioural approaches can help improve functional outcomes—we’ll talk about this a more later.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25AF14BE-0F26-435F-B3ED-F55CF182B6CA}" type="slidenum">
              <a:rPr lang="en-US" altLang="en-US" sz="1200" smtClean="0">
                <a:solidFill>
                  <a:schemeClr val="tx1"/>
                </a:solidFill>
              </a:rPr>
              <a:pPr eaLnBrk="1" hangingPunct="1"/>
              <a:t>31</a:t>
            </a:fld>
            <a:endParaRPr lang="en-US" altLang="en-US" sz="1200" smtClean="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ABA is some people’s life work.  Years on it.  Intro courses can easily last a week</a:t>
            </a:r>
          </a:p>
          <a:p>
            <a:pPr eaLnBrk="1" hangingPunct="1"/>
            <a:endParaRPr lang="en-US" altLang="en-US" smtClean="0"/>
          </a:p>
          <a:p>
            <a:pPr eaLnBrk="1" hangingPunct="1"/>
            <a:r>
              <a:rPr lang="en-US" altLang="en-US" smtClean="0"/>
              <a:t>Not going to leave here being able to design a program, but you will be more familiar with the structure, language and intent of programs</a:t>
            </a:r>
          </a:p>
          <a:p>
            <a:pPr eaLnBrk="1" hangingPunct="1"/>
            <a:endParaRPr lang="en-US" altLang="en-US" smtClean="0"/>
          </a:p>
          <a:p>
            <a:pPr eaLnBrk="1" hangingPunct="1"/>
            <a:r>
              <a:rPr lang="en-US" altLang="en-US" smtClean="0"/>
              <a:t>Help you work more effectively with your behavioural specialist in the community, and better implement and tweak behaviour programs with your client or loved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B02271E1-398C-4502-9516-DC9A464774B4}" type="slidenum">
              <a:rPr lang="en-US" altLang="en-US" sz="1200" smtClean="0">
                <a:solidFill>
                  <a:schemeClr val="tx1"/>
                </a:solidFill>
              </a:rPr>
              <a:pPr eaLnBrk="1" hangingPunct="1"/>
              <a:t>33</a:t>
            </a:fld>
            <a:endParaRPr lang="en-US" altLang="en-US" sz="1200" smtClean="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DON’T TALK TOO MUCH HERE…MORE EXAMPLES COMING UP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DADA2140-2E27-4155-B560-06D81F71369E}" type="slidenum">
              <a:rPr lang="en-US" altLang="en-US" sz="1200" smtClean="0">
                <a:solidFill>
                  <a:schemeClr val="tx1"/>
                </a:solidFill>
              </a:rPr>
              <a:pPr eaLnBrk="1" hangingPunct="1"/>
              <a:t>34</a:t>
            </a:fld>
            <a:endParaRPr lang="en-US" altLang="en-US" sz="1200" smtClean="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BLOW RIGHT THROUGH THIS SLIDE</a:t>
            </a:r>
          </a:p>
          <a:p>
            <a:pPr eaLnBrk="1" hangingPunct="1"/>
            <a:r>
              <a:rPr lang="en-US" altLang="en-US" smtClean="0"/>
              <a:t>Next slide shows some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1589C3B7-8173-4E5E-840B-8154ECFE3FA8}" type="slidenum">
              <a:rPr lang="en-US" altLang="en-US" sz="1200" smtClean="0">
                <a:solidFill>
                  <a:schemeClr val="tx1"/>
                </a:solidFill>
              </a:rPr>
              <a:pPr eaLnBrk="1" hangingPunct="1"/>
              <a:t>36</a:t>
            </a:fld>
            <a:endParaRPr lang="en-US" altLang="en-US" sz="1200" smtClean="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r>
              <a:rPr lang="en-US" altLang="en-US" smtClean="0"/>
              <a:t>KEEP MOVING…DON’T GET BOGGED DOWN WITH TOO MANY EXAMPLES</a:t>
            </a:r>
          </a:p>
          <a:p>
            <a:pPr defTabSz="949325" eaLnBrk="1" hangingPunct="1"/>
            <a:endParaRPr lang="en-US" altLang="en-US" smtClean="0"/>
          </a:p>
          <a:p>
            <a:pPr defTabSz="949325" eaLnBrk="1" hangingPunct="1"/>
            <a:endParaRPr lang="en-US" altLang="en-US" smtClean="0"/>
          </a:p>
          <a:p>
            <a:pPr defTabSz="949325" eaLnBrk="1" hangingPunct="1"/>
            <a:r>
              <a:rPr lang="en-US" altLang="en-US" smtClean="0"/>
              <a:t>The </a:t>
            </a:r>
            <a:r>
              <a:rPr lang="en-US" altLang="en-US" b="1" smtClean="0"/>
              <a:t>WHY</a:t>
            </a:r>
            <a:r>
              <a:rPr lang="en-US" altLang="en-US" smtClean="0"/>
              <a:t> are the doing it…</a:t>
            </a:r>
          </a:p>
          <a:p>
            <a:pPr defTabSz="949325" eaLnBrk="1" hangingPunct="1">
              <a:buFontTx/>
              <a:buChar char="•"/>
            </a:pPr>
            <a:r>
              <a:rPr lang="en-US" altLang="en-US" smtClean="0"/>
              <a:t>Obtaining--want something like CD’s (guy used to threaten and make mother buy him stuff or throw huge tantrum in store</a:t>
            </a:r>
            <a:r>
              <a:rPr lang="en-US" altLang="en-US" smtClean="0">
                <a:sym typeface="Wingdings" pitchFamily="2" charset="2"/>
              </a:rPr>
              <a:t>Mom bought him stuff), want favorite staff to come see them, want Dunkin’ Donuts</a:t>
            </a:r>
          </a:p>
          <a:p>
            <a:pPr defTabSz="949325" eaLnBrk="1" hangingPunct="1">
              <a:buFontTx/>
              <a:buChar char="•"/>
            </a:pPr>
            <a:r>
              <a:rPr lang="en-US" altLang="en-US" smtClean="0">
                <a:sym typeface="Wingdings" pitchFamily="2" charset="2"/>
              </a:rPr>
              <a:t>Avoid having to touch something that sets their sensory systems on edge, avoid work/school, avoid less preferred staff by intimidating them, avoid therapy session</a:t>
            </a:r>
            <a:endParaRPr lang="en-US" altLang="en-US" smtClean="0"/>
          </a:p>
          <a:p>
            <a:pPr defTabSz="949325" eaLnBrk="1" hangingPunct="1">
              <a:buFontTx/>
              <a:buChar char="•"/>
            </a:pPr>
            <a:r>
              <a:rPr lang="en-US" altLang="en-US" smtClean="0"/>
              <a:t>Communicating an emotion/sensation---when a client yells  “I don’t understand!!” because expectations were too high, or a cue or task given was too complex.</a:t>
            </a:r>
          </a:p>
          <a:p>
            <a:pPr defTabSz="949325"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fld id="{A529B627-184D-4A39-BEBB-DC9CFBE7048A}" type="slidenum">
              <a:rPr lang="en-US" altLang="en-US" sz="1200" smtClean="0">
                <a:solidFill>
                  <a:schemeClr val="tx1"/>
                </a:solidFill>
              </a:rPr>
              <a:pPr eaLnBrk="1" hangingPunct="1"/>
              <a:t>37</a:t>
            </a:fld>
            <a:endParaRPr lang="en-US" altLang="en-US" sz="1200" smtClean="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2813" y="4340225"/>
            <a:ext cx="5032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endParaRPr lang="en-US" altLang="en-US" b="1" smtClean="0"/>
          </a:p>
          <a:p>
            <a:pPr defTabSz="949325" eaLnBrk="1" hangingPunct="1"/>
            <a:r>
              <a:rPr lang="en-US" altLang="en-US" b="1" smtClean="0"/>
              <a:t>If they do “x”, we will do “Y”</a:t>
            </a:r>
          </a:p>
          <a:p>
            <a:pPr defTabSz="949325" eaLnBrk="1" hangingPunct="1"/>
            <a:endParaRPr lang="en-US" altLang="en-US" b="1" smtClean="0"/>
          </a:p>
          <a:p>
            <a:pPr defTabSz="949325" eaLnBrk="1" hangingPunct="1"/>
            <a:r>
              <a:rPr lang="en-US" altLang="en-US" b="1" smtClean="0"/>
              <a:t>Good for client but can also be a big anxiety reducer for the staff, b/c now they know what to do.=increased CONSISTENCY (key word)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C5AFCAD-4532-456D-9779-4AA140DA9B16}"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8FA17A9-CB79-4DFC-8454-0C02BFAC23DF}"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AFCAD-4532-456D-9779-4AA140DA9B16}"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AFCAD-4532-456D-9779-4AA140DA9B16}"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781800" cy="1527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895600"/>
            <a:ext cx="33147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2895600"/>
            <a:ext cx="331470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0" y="6172200"/>
            <a:ext cx="19050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048000" y="6172200"/>
            <a:ext cx="28956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381000" y="6172200"/>
            <a:ext cx="1295400" cy="457200"/>
          </a:xfrm>
        </p:spPr>
        <p:txBody>
          <a:bodyPr/>
          <a:lstStyle>
            <a:lvl1pPr>
              <a:defRPr smtClean="0"/>
            </a:lvl1pPr>
          </a:lstStyle>
          <a:p>
            <a:pPr>
              <a:defRPr/>
            </a:pPr>
            <a:fld id="{266169D8-96DE-4A52-B1EC-1EFE9DF28634}" type="slidenum">
              <a:rPr lang="en-US"/>
              <a:pPr>
                <a:defRPr/>
              </a:pPr>
              <a:t>‹#›</a:t>
            </a:fld>
            <a:endParaRPr lang="en-US"/>
          </a:p>
        </p:txBody>
      </p:sp>
    </p:spTree>
    <p:extLst>
      <p:ext uri="{BB962C8B-B14F-4D97-AF65-F5344CB8AC3E}">
        <p14:creationId xmlns:p14="http://schemas.microsoft.com/office/powerpoint/2010/main" val="158590603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878" y="266700"/>
            <a:ext cx="690880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00479" y="1676400"/>
            <a:ext cx="3366911" cy="4114800"/>
          </a:xfrm>
        </p:spPr>
        <p:txBody>
          <a:bodyPr/>
          <a:lstStyle/>
          <a:p>
            <a:pPr lvl="0"/>
            <a:endParaRPr lang="en-US" noProof="0"/>
          </a:p>
        </p:txBody>
      </p:sp>
      <p:sp>
        <p:nvSpPr>
          <p:cNvPr id="4" name="Text Placeholder 3"/>
          <p:cNvSpPr>
            <a:spLocks noGrp="1"/>
          </p:cNvSpPr>
          <p:nvPr>
            <p:ph type="body" sz="half" idx="2"/>
          </p:nvPr>
        </p:nvSpPr>
        <p:spPr>
          <a:xfrm>
            <a:off x="4502857" y="1676400"/>
            <a:ext cx="3366911"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1897063"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49600" y="6248400"/>
            <a:ext cx="28448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35738" y="6248400"/>
            <a:ext cx="1897062" cy="457200"/>
          </a:xfrm>
        </p:spPr>
        <p:txBody>
          <a:bodyPr/>
          <a:lstStyle>
            <a:lvl1pPr>
              <a:defRPr smtClean="0"/>
            </a:lvl1pPr>
          </a:lstStyle>
          <a:p>
            <a:pPr>
              <a:defRPr/>
            </a:pPr>
            <a:fld id="{2163DB51-4B0C-449D-AAE2-53C45A3FF3D3}" type="slidenum">
              <a:rPr lang="en-US"/>
              <a:pPr>
                <a:defRPr/>
              </a:pPr>
              <a:t>‹#›</a:t>
            </a:fld>
            <a:endParaRPr lang="en-US"/>
          </a:p>
        </p:txBody>
      </p:sp>
    </p:spTree>
    <p:extLst>
      <p:ext uri="{BB962C8B-B14F-4D97-AF65-F5344CB8AC3E}">
        <p14:creationId xmlns:p14="http://schemas.microsoft.com/office/powerpoint/2010/main" val="158732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AFCAD-4532-456D-9779-4AA140DA9B16}"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C5AFCAD-4532-456D-9779-4AA140DA9B16}" type="datetimeFigureOut">
              <a:rPr lang="en-US" smtClean="0"/>
              <a:t>7/22/2015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A17A9-CB79-4DFC-8454-0C02BFAC23DF}"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AFCAD-4532-456D-9779-4AA140DA9B16}"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5AFCAD-4532-456D-9779-4AA140DA9B16}" type="datetimeFigureOut">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AFCAD-4532-456D-9779-4AA140DA9B16}" type="datetimeFigureOut">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C5AFCAD-4532-456D-9779-4AA140DA9B16}"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A17A9-CB79-4DFC-8454-0C02BFAC23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5AFCAD-4532-456D-9779-4AA140DA9B16}"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A17A9-CB79-4DFC-8454-0C02BFAC23DF}"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C5AFCAD-4532-456D-9779-4AA140DA9B16}" type="datetimeFigureOut">
              <a:rPr lang="en-US" smtClean="0"/>
              <a:t>7/22/2015</a:t>
            </a:fld>
            <a:endParaRPr lang="en-US"/>
          </a:p>
        </p:txBody>
      </p:sp>
      <p:sp>
        <p:nvSpPr>
          <p:cNvPr id="7" name="Slide Number Placeholder 6"/>
          <p:cNvSpPr>
            <a:spLocks noGrp="1"/>
          </p:cNvSpPr>
          <p:nvPr>
            <p:ph type="sldNum" sz="quarter" idx="12"/>
          </p:nvPr>
        </p:nvSpPr>
        <p:spPr/>
        <p:txBody>
          <a:bodyPr/>
          <a:lstStyle/>
          <a:p>
            <a:fld id="{08FA17A9-CB79-4DFC-8454-0C02BFAC23DF}"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C5AFCAD-4532-456D-9779-4AA140DA9B16}" type="datetimeFigureOut">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8FA17A9-CB79-4DFC-8454-0C02BFAC23DF}"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oleObject" Target="../embeddings/oleObject5.bin"/><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dirty="0" smtClean="0"/>
              <a:t>Laura A. </a:t>
            </a:r>
            <a:r>
              <a:rPr lang="en-US" dirty="0" err="1" smtClean="0"/>
              <a:t>Flashman</a:t>
            </a:r>
            <a:r>
              <a:rPr lang="en-US" dirty="0" smtClean="0"/>
              <a:t>, Ph.D.</a:t>
            </a:r>
          </a:p>
        </p:txBody>
      </p:sp>
      <p:sp>
        <p:nvSpPr>
          <p:cNvPr id="2" name="Title 1"/>
          <p:cNvSpPr>
            <a:spLocks noGrp="1"/>
          </p:cNvSpPr>
          <p:nvPr>
            <p:ph type="ctrTitle"/>
          </p:nvPr>
        </p:nvSpPr>
        <p:spPr>
          <a:xfrm>
            <a:off x="152400" y="2743200"/>
            <a:ext cx="7620000" cy="1447800"/>
          </a:xfrm>
        </p:spPr>
        <p:txBody>
          <a:bodyPr/>
          <a:lstStyle/>
          <a:p>
            <a:r>
              <a:rPr lang="en-US" sz="2400" b="1" dirty="0" smtClean="0"/>
              <a:t>Neuropsychiatry in New Hampshire: </a:t>
            </a:r>
            <a:br>
              <a:rPr lang="en-US" sz="2400" b="1" dirty="0" smtClean="0"/>
            </a:br>
            <a:r>
              <a:rPr lang="en-US" sz="2400" b="1" dirty="0" smtClean="0"/>
              <a:t>inpatient and outpatient models</a:t>
            </a:r>
            <a:endParaRPr lang="en-US" sz="2400" b="1" dirty="0"/>
          </a:p>
        </p:txBody>
      </p:sp>
    </p:spTree>
    <p:extLst>
      <p:ext uri="{BB962C8B-B14F-4D97-AF65-F5344CB8AC3E}">
        <p14:creationId xmlns:p14="http://schemas.microsoft.com/office/powerpoint/2010/main" val="342219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Served</a:t>
            </a:r>
            <a:endParaRPr lang="en-US" dirty="0"/>
          </a:p>
        </p:txBody>
      </p:sp>
      <p:sp>
        <p:nvSpPr>
          <p:cNvPr id="3" name="Content Placeholder 2"/>
          <p:cNvSpPr>
            <a:spLocks noGrp="1"/>
          </p:cNvSpPr>
          <p:nvPr>
            <p:ph idx="1"/>
          </p:nvPr>
        </p:nvSpPr>
        <p:spPr>
          <a:xfrm>
            <a:off x="457200" y="1752600"/>
            <a:ext cx="8534400" cy="4876800"/>
          </a:xfrm>
        </p:spPr>
        <p:txBody>
          <a:bodyPr>
            <a:normAutofit lnSpcReduction="10000"/>
          </a:bodyPr>
          <a:lstStyle/>
          <a:p>
            <a:pPr marL="114300" indent="0">
              <a:buNone/>
            </a:pPr>
            <a:r>
              <a:rPr lang="en-US" b="1" dirty="0">
                <a:solidFill>
                  <a:schemeClr val="tx1"/>
                </a:solidFill>
              </a:rPr>
              <a:t>The neurological conditions commonly seen </a:t>
            </a:r>
            <a:r>
              <a:rPr lang="en-US" b="1" dirty="0" smtClean="0">
                <a:solidFill>
                  <a:schemeClr val="tx1"/>
                </a:solidFill>
              </a:rPr>
              <a:t>include: </a:t>
            </a:r>
          </a:p>
          <a:p>
            <a:r>
              <a:rPr lang="en-US" b="1" dirty="0" smtClean="0">
                <a:solidFill>
                  <a:schemeClr val="tx1"/>
                </a:solidFill>
              </a:rPr>
              <a:t>traumatic </a:t>
            </a:r>
            <a:r>
              <a:rPr lang="en-US" b="1" dirty="0">
                <a:solidFill>
                  <a:schemeClr val="tx1"/>
                </a:solidFill>
              </a:rPr>
              <a:t>brain </a:t>
            </a:r>
            <a:r>
              <a:rPr lang="en-US" b="1" dirty="0" smtClean="0">
                <a:solidFill>
                  <a:schemeClr val="tx1"/>
                </a:solidFill>
              </a:rPr>
              <a:t>injury</a:t>
            </a:r>
            <a:endParaRPr lang="en-US" b="1" dirty="0">
              <a:solidFill>
                <a:schemeClr val="tx1"/>
              </a:solidFill>
            </a:endParaRPr>
          </a:p>
          <a:p>
            <a:r>
              <a:rPr lang="en-US" b="1" dirty="0" smtClean="0">
                <a:solidFill>
                  <a:schemeClr val="tx1"/>
                </a:solidFill>
              </a:rPr>
              <a:t>developmental disability</a:t>
            </a:r>
          </a:p>
          <a:p>
            <a:r>
              <a:rPr lang="en-US" b="1" dirty="0" smtClean="0">
                <a:solidFill>
                  <a:schemeClr val="tx1"/>
                </a:solidFill>
              </a:rPr>
              <a:t>cerebrovascular disease </a:t>
            </a:r>
          </a:p>
          <a:p>
            <a:r>
              <a:rPr lang="en-US" b="1" dirty="0" smtClean="0">
                <a:solidFill>
                  <a:schemeClr val="tx1"/>
                </a:solidFill>
              </a:rPr>
              <a:t>epilepsy</a:t>
            </a:r>
          </a:p>
          <a:p>
            <a:r>
              <a:rPr lang="en-US" b="1" dirty="0" smtClean="0">
                <a:solidFill>
                  <a:schemeClr val="tx1"/>
                </a:solidFill>
              </a:rPr>
              <a:t>degenerative disorders</a:t>
            </a:r>
          </a:p>
          <a:p>
            <a:r>
              <a:rPr lang="en-US" b="1" dirty="0" smtClean="0">
                <a:solidFill>
                  <a:schemeClr val="tx1"/>
                </a:solidFill>
              </a:rPr>
              <a:t>infections </a:t>
            </a:r>
            <a:r>
              <a:rPr lang="en-US" b="1" dirty="0">
                <a:solidFill>
                  <a:schemeClr val="tx1"/>
                </a:solidFill>
              </a:rPr>
              <a:t>of the nervous </a:t>
            </a:r>
            <a:r>
              <a:rPr lang="en-US" b="1" dirty="0" smtClean="0">
                <a:solidFill>
                  <a:schemeClr val="tx1"/>
                </a:solidFill>
              </a:rPr>
              <a:t>system</a:t>
            </a:r>
          </a:p>
          <a:p>
            <a:r>
              <a:rPr lang="en-US" b="1" dirty="0" smtClean="0">
                <a:solidFill>
                  <a:schemeClr val="tx1"/>
                </a:solidFill>
              </a:rPr>
              <a:t>neurological </a:t>
            </a:r>
            <a:r>
              <a:rPr lang="en-US" b="1" dirty="0">
                <a:solidFill>
                  <a:schemeClr val="tx1"/>
                </a:solidFill>
              </a:rPr>
              <a:t>impairments resulting from substance </a:t>
            </a:r>
            <a:r>
              <a:rPr lang="en-US" b="1" dirty="0" smtClean="0">
                <a:solidFill>
                  <a:schemeClr val="tx1"/>
                </a:solidFill>
              </a:rPr>
              <a:t>abuse</a:t>
            </a:r>
          </a:p>
          <a:p>
            <a:r>
              <a:rPr lang="en-US" b="1" dirty="0" smtClean="0">
                <a:solidFill>
                  <a:schemeClr val="tx1"/>
                </a:solidFill>
              </a:rPr>
              <a:t>brain tumors</a:t>
            </a:r>
          </a:p>
          <a:p>
            <a:r>
              <a:rPr lang="en-US" b="1" dirty="0" smtClean="0">
                <a:solidFill>
                  <a:schemeClr val="tx1"/>
                </a:solidFill>
              </a:rPr>
              <a:t>genetic </a:t>
            </a:r>
            <a:r>
              <a:rPr lang="en-US" b="1" dirty="0">
                <a:solidFill>
                  <a:schemeClr val="tx1"/>
                </a:solidFill>
              </a:rPr>
              <a:t>or congenital disorders with residual mental/behavioral </a:t>
            </a:r>
            <a:r>
              <a:rPr lang="en-US" b="1" dirty="0" smtClean="0">
                <a:solidFill>
                  <a:schemeClr val="tx1"/>
                </a:solidFill>
              </a:rPr>
              <a:t>manifestations</a:t>
            </a:r>
            <a:endParaRPr lang="en-US" b="1" dirty="0">
              <a:solidFill>
                <a:schemeClr val="tx1"/>
              </a:solidFill>
            </a:endParaRPr>
          </a:p>
          <a:p>
            <a:endParaRPr lang="en-US" dirty="0"/>
          </a:p>
          <a:p>
            <a:endParaRPr lang="en-US" dirty="0"/>
          </a:p>
        </p:txBody>
      </p:sp>
    </p:spTree>
    <p:extLst>
      <p:ext uri="{BB962C8B-B14F-4D97-AF65-F5344CB8AC3E}">
        <p14:creationId xmlns:p14="http://schemas.microsoft.com/office/powerpoint/2010/main" val="307596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served</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Adults,18 </a:t>
            </a:r>
            <a:r>
              <a:rPr lang="en-US" b="1" dirty="0">
                <a:solidFill>
                  <a:schemeClr val="tx1"/>
                </a:solidFill>
              </a:rPr>
              <a:t>years of age and </a:t>
            </a:r>
            <a:r>
              <a:rPr lang="en-US" b="1" dirty="0" smtClean="0">
                <a:solidFill>
                  <a:schemeClr val="tx1"/>
                </a:solidFill>
              </a:rPr>
              <a:t>older</a:t>
            </a:r>
            <a:endParaRPr lang="en-US" b="1" dirty="0">
              <a:solidFill>
                <a:schemeClr val="tx1"/>
              </a:solidFill>
            </a:endParaRPr>
          </a:p>
          <a:p>
            <a:endParaRPr lang="en-US" b="1" dirty="0" smtClean="0">
              <a:solidFill>
                <a:schemeClr val="tx1"/>
              </a:solidFill>
            </a:endParaRPr>
          </a:p>
          <a:p>
            <a:r>
              <a:rPr lang="en-US" b="1" dirty="0" smtClean="0">
                <a:solidFill>
                  <a:schemeClr val="tx1"/>
                </a:solidFill>
              </a:rPr>
              <a:t>Referrals: planned </a:t>
            </a:r>
            <a:r>
              <a:rPr lang="en-US" b="1" dirty="0">
                <a:solidFill>
                  <a:schemeClr val="tx1"/>
                </a:solidFill>
              </a:rPr>
              <a:t>voluntary or </a:t>
            </a:r>
            <a:r>
              <a:rPr lang="en-US" b="1" dirty="0" smtClean="0">
                <a:solidFill>
                  <a:schemeClr val="tx1"/>
                </a:solidFill>
              </a:rPr>
              <a:t>voluntary-by- </a:t>
            </a:r>
            <a:r>
              <a:rPr lang="en-US" b="1" dirty="0">
                <a:solidFill>
                  <a:schemeClr val="tx1"/>
                </a:solidFill>
              </a:rPr>
              <a:t>guardian admissions </a:t>
            </a:r>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Originated </a:t>
            </a:r>
            <a:r>
              <a:rPr lang="en-US" b="1" dirty="0">
                <a:solidFill>
                  <a:schemeClr val="tx1"/>
                </a:solidFill>
              </a:rPr>
              <a:t>from area agencies and mental health </a:t>
            </a:r>
            <a:r>
              <a:rPr lang="en-US" b="1" dirty="0" smtClean="0">
                <a:solidFill>
                  <a:schemeClr val="tx1"/>
                </a:solidFill>
              </a:rPr>
              <a:t>centers, </a:t>
            </a:r>
            <a:r>
              <a:rPr lang="en-US" b="1" dirty="0">
                <a:solidFill>
                  <a:schemeClr val="tx1"/>
                </a:solidFill>
              </a:rPr>
              <a:t>or from </a:t>
            </a:r>
            <a:r>
              <a:rPr lang="en-US" b="1" dirty="0" smtClean="0">
                <a:solidFill>
                  <a:schemeClr val="tx1"/>
                </a:solidFill>
              </a:rPr>
              <a:t>within the hospital</a:t>
            </a:r>
          </a:p>
          <a:p>
            <a:endParaRPr lang="en-US" b="1" dirty="0" smtClean="0">
              <a:solidFill>
                <a:schemeClr val="tx1"/>
              </a:solidFill>
            </a:endParaRPr>
          </a:p>
          <a:p>
            <a:r>
              <a:rPr lang="en-US" b="1" dirty="0" smtClean="0">
                <a:solidFill>
                  <a:schemeClr val="tx1"/>
                </a:solidFill>
              </a:rPr>
              <a:t>A discharge plan must be provided</a:t>
            </a:r>
            <a:endParaRPr lang="en-US" b="1" dirty="0">
              <a:solidFill>
                <a:schemeClr val="tx1"/>
              </a:solidFill>
            </a:endParaRPr>
          </a:p>
        </p:txBody>
      </p:sp>
    </p:spTree>
    <p:extLst>
      <p:ext uri="{BB962C8B-B14F-4D97-AF65-F5344CB8AC3E}">
        <p14:creationId xmlns:p14="http://schemas.microsoft.com/office/powerpoint/2010/main" val="115947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Served</a:t>
            </a:r>
            <a:endParaRPr lang="en-US" dirty="0"/>
          </a:p>
        </p:txBody>
      </p:sp>
      <p:sp>
        <p:nvSpPr>
          <p:cNvPr id="3" name="Content Placeholder 2"/>
          <p:cNvSpPr>
            <a:spLocks noGrp="1"/>
          </p:cNvSpPr>
          <p:nvPr>
            <p:ph idx="1"/>
          </p:nvPr>
        </p:nvSpPr>
        <p:spPr>
          <a:xfrm>
            <a:off x="457200" y="1752600"/>
            <a:ext cx="8458200" cy="4800600"/>
          </a:xfrm>
        </p:spPr>
        <p:txBody>
          <a:bodyPr>
            <a:normAutofit fontScale="92500"/>
          </a:bodyPr>
          <a:lstStyle/>
          <a:p>
            <a:pPr marL="114300" indent="0">
              <a:buNone/>
            </a:pPr>
            <a:r>
              <a:rPr lang="en-US" b="1" dirty="0">
                <a:solidFill>
                  <a:schemeClr val="tx1"/>
                </a:solidFill>
              </a:rPr>
              <a:t>Target problems are cognitive, affective, and behavioral disturbances – the neurobehavioral </a:t>
            </a:r>
            <a:r>
              <a:rPr lang="en-US" b="1" dirty="0" err="1">
                <a:solidFill>
                  <a:schemeClr val="tx1"/>
                </a:solidFill>
              </a:rPr>
              <a:t>sequelae</a:t>
            </a:r>
            <a:r>
              <a:rPr lang="en-US" b="1" dirty="0">
                <a:solidFill>
                  <a:schemeClr val="tx1"/>
                </a:solidFill>
              </a:rPr>
              <a:t> – that can result from psychiatric and neurological disease.</a:t>
            </a:r>
          </a:p>
          <a:p>
            <a:pPr marL="114300" indent="0">
              <a:buNone/>
            </a:pPr>
            <a:endParaRPr lang="en-US" b="1" dirty="0">
              <a:solidFill>
                <a:schemeClr val="tx1"/>
              </a:solidFill>
            </a:endParaRPr>
          </a:p>
          <a:p>
            <a:pPr marL="114300" indent="0">
              <a:buNone/>
            </a:pPr>
            <a:r>
              <a:rPr lang="en-US" b="1" dirty="0">
                <a:solidFill>
                  <a:schemeClr val="tx1"/>
                </a:solidFill>
              </a:rPr>
              <a:t>Manifestations include</a:t>
            </a:r>
            <a:r>
              <a:rPr lang="en-US" b="1" dirty="0" smtClean="0">
                <a:solidFill>
                  <a:schemeClr val="tx1"/>
                </a:solidFill>
              </a:rPr>
              <a:t>:</a:t>
            </a:r>
            <a:endParaRPr lang="en-US" b="1" dirty="0">
              <a:solidFill>
                <a:schemeClr val="tx1"/>
              </a:solidFill>
            </a:endParaRPr>
          </a:p>
          <a:p>
            <a:pPr lvl="0"/>
            <a:r>
              <a:rPr lang="en-US" b="1" dirty="0">
                <a:solidFill>
                  <a:schemeClr val="tx1"/>
                </a:solidFill>
              </a:rPr>
              <a:t>Impulse control </a:t>
            </a:r>
            <a:r>
              <a:rPr lang="en-US" b="1" dirty="0" smtClean="0">
                <a:solidFill>
                  <a:schemeClr val="tx1"/>
                </a:solidFill>
              </a:rPr>
              <a:t>difficulties</a:t>
            </a:r>
            <a:r>
              <a:rPr lang="en-US" b="1" dirty="0">
                <a:solidFill>
                  <a:schemeClr val="tx1"/>
                </a:solidFill>
              </a:rPr>
              <a:t> </a:t>
            </a:r>
          </a:p>
          <a:p>
            <a:pPr lvl="0"/>
            <a:r>
              <a:rPr lang="en-US" b="1" dirty="0">
                <a:solidFill>
                  <a:schemeClr val="tx1"/>
                </a:solidFill>
              </a:rPr>
              <a:t>Episodic or continuous self-abuse or </a:t>
            </a:r>
            <a:r>
              <a:rPr lang="en-US" b="1" dirty="0" smtClean="0">
                <a:solidFill>
                  <a:schemeClr val="tx1"/>
                </a:solidFill>
              </a:rPr>
              <a:t>self-injury</a:t>
            </a:r>
            <a:r>
              <a:rPr lang="en-US" b="1" dirty="0">
                <a:solidFill>
                  <a:schemeClr val="tx1"/>
                </a:solidFill>
              </a:rPr>
              <a:t> </a:t>
            </a:r>
          </a:p>
          <a:p>
            <a:pPr lvl="0"/>
            <a:r>
              <a:rPr lang="en-US" b="1" dirty="0">
                <a:solidFill>
                  <a:schemeClr val="tx1"/>
                </a:solidFill>
              </a:rPr>
              <a:t>Mood disorders, apathy, or social withdrawal associated with neurological and psychiatric </a:t>
            </a:r>
            <a:r>
              <a:rPr lang="en-US" b="1" dirty="0" smtClean="0">
                <a:solidFill>
                  <a:schemeClr val="tx1"/>
                </a:solidFill>
              </a:rPr>
              <a:t>impairment</a:t>
            </a:r>
            <a:endParaRPr lang="en-US" b="1" dirty="0">
              <a:solidFill>
                <a:schemeClr val="tx1"/>
              </a:solidFill>
            </a:endParaRPr>
          </a:p>
          <a:p>
            <a:pPr lvl="0"/>
            <a:r>
              <a:rPr lang="en-US" b="1" dirty="0">
                <a:solidFill>
                  <a:schemeClr val="tx1"/>
                </a:solidFill>
              </a:rPr>
              <a:t>Psychotic </a:t>
            </a:r>
            <a:r>
              <a:rPr lang="en-US" b="1" dirty="0" smtClean="0">
                <a:solidFill>
                  <a:schemeClr val="tx1"/>
                </a:solidFill>
              </a:rPr>
              <a:t>syndromes</a:t>
            </a:r>
            <a:endParaRPr lang="en-US" b="1" dirty="0">
              <a:solidFill>
                <a:schemeClr val="tx1"/>
              </a:solidFill>
            </a:endParaRPr>
          </a:p>
          <a:p>
            <a:pPr lvl="0"/>
            <a:r>
              <a:rPr lang="en-US" b="1" dirty="0">
                <a:solidFill>
                  <a:schemeClr val="tx1"/>
                </a:solidFill>
              </a:rPr>
              <a:t>Cognitive and/or functional decline</a:t>
            </a:r>
          </a:p>
          <a:p>
            <a:pPr marL="114300" indent="0">
              <a:buNone/>
            </a:pPr>
            <a:endParaRPr lang="en-US" dirty="0"/>
          </a:p>
          <a:p>
            <a:endParaRPr lang="en-US" dirty="0"/>
          </a:p>
        </p:txBody>
      </p:sp>
    </p:spTree>
    <p:extLst>
      <p:ext uri="{BB962C8B-B14F-4D97-AF65-F5344CB8AC3E}">
        <p14:creationId xmlns:p14="http://schemas.microsoft.com/office/powerpoint/2010/main" val="403572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Treating team</a:t>
            </a:r>
            <a:endParaRPr lang="en-US" dirty="0"/>
          </a:p>
        </p:txBody>
      </p:sp>
      <p:sp>
        <p:nvSpPr>
          <p:cNvPr id="3" name="Content Placeholder 2"/>
          <p:cNvSpPr>
            <a:spLocks noGrp="1"/>
          </p:cNvSpPr>
          <p:nvPr>
            <p:ph idx="1"/>
          </p:nvPr>
        </p:nvSpPr>
        <p:spPr>
          <a:xfrm>
            <a:off x="304800" y="1752600"/>
            <a:ext cx="8763000" cy="4953000"/>
          </a:xfrm>
        </p:spPr>
        <p:txBody>
          <a:bodyPr>
            <a:normAutofit fontScale="92500" lnSpcReduction="10000"/>
          </a:bodyPr>
          <a:lstStyle/>
          <a:p>
            <a:r>
              <a:rPr lang="en-US" b="1" dirty="0" smtClean="0">
                <a:solidFill>
                  <a:schemeClr val="tx1"/>
                </a:solidFill>
              </a:rPr>
              <a:t>Neuropsychiatrist (and Neuropsychiatry Fellow)</a:t>
            </a:r>
          </a:p>
          <a:p>
            <a:r>
              <a:rPr lang="en-US" b="1" dirty="0" smtClean="0">
                <a:solidFill>
                  <a:schemeClr val="tx1"/>
                </a:solidFill>
              </a:rPr>
              <a:t>Neuropsychologist (and Neuropsychology Fellow)</a:t>
            </a:r>
          </a:p>
          <a:p>
            <a:r>
              <a:rPr lang="en-US" b="1" dirty="0" smtClean="0">
                <a:solidFill>
                  <a:schemeClr val="tx1"/>
                </a:solidFill>
              </a:rPr>
              <a:t>Neurologist</a:t>
            </a:r>
          </a:p>
          <a:p>
            <a:r>
              <a:rPr lang="en-US" b="1" dirty="0" smtClean="0">
                <a:solidFill>
                  <a:schemeClr val="tx1"/>
                </a:solidFill>
              </a:rPr>
              <a:t>Psychologist/Behavior Analyst</a:t>
            </a:r>
          </a:p>
          <a:p>
            <a:r>
              <a:rPr lang="en-US" b="1" dirty="0">
                <a:solidFill>
                  <a:schemeClr val="tx1"/>
                </a:solidFill>
              </a:rPr>
              <a:t>Nurses</a:t>
            </a:r>
          </a:p>
          <a:p>
            <a:r>
              <a:rPr lang="en-US" b="1" dirty="0" smtClean="0">
                <a:solidFill>
                  <a:schemeClr val="tx1"/>
                </a:solidFill>
              </a:rPr>
              <a:t>Social Worker</a:t>
            </a:r>
          </a:p>
          <a:p>
            <a:r>
              <a:rPr lang="en-US" b="1" dirty="0" smtClean="0">
                <a:solidFill>
                  <a:schemeClr val="tx1"/>
                </a:solidFill>
              </a:rPr>
              <a:t>Recreation Therapist(s)</a:t>
            </a:r>
          </a:p>
          <a:p>
            <a:r>
              <a:rPr lang="en-US" b="1" dirty="0" smtClean="0">
                <a:solidFill>
                  <a:schemeClr val="tx1"/>
                </a:solidFill>
              </a:rPr>
              <a:t>Case Manager</a:t>
            </a:r>
          </a:p>
          <a:p>
            <a:r>
              <a:rPr lang="en-US" b="1" dirty="0" smtClean="0">
                <a:solidFill>
                  <a:schemeClr val="tx1"/>
                </a:solidFill>
              </a:rPr>
              <a:t>Internal Medicine Physician</a:t>
            </a:r>
          </a:p>
          <a:p>
            <a:endParaRPr lang="en-US" b="1" dirty="0">
              <a:solidFill>
                <a:schemeClr val="tx1"/>
              </a:solidFill>
            </a:endParaRPr>
          </a:p>
          <a:p>
            <a:r>
              <a:rPr lang="en-US" b="1" dirty="0" smtClean="0">
                <a:solidFill>
                  <a:schemeClr val="tx1"/>
                </a:solidFill>
              </a:rPr>
              <a:t>Community Team</a:t>
            </a:r>
          </a:p>
          <a:p>
            <a:r>
              <a:rPr lang="en-US" b="1" dirty="0" smtClean="0">
                <a:solidFill>
                  <a:schemeClr val="tx1"/>
                </a:solidFill>
              </a:rPr>
              <a:t>Family</a:t>
            </a:r>
          </a:p>
          <a:p>
            <a:r>
              <a:rPr lang="en-US" b="1" dirty="0" smtClean="0">
                <a:solidFill>
                  <a:schemeClr val="tx1"/>
                </a:solidFill>
              </a:rPr>
              <a:t>Referrals as needed (dentist, MRI)</a:t>
            </a:r>
            <a:endParaRPr lang="en-US" b="1" dirty="0">
              <a:solidFill>
                <a:schemeClr val="tx1"/>
              </a:solidFill>
            </a:endParaRPr>
          </a:p>
        </p:txBody>
      </p:sp>
    </p:spTree>
    <p:extLst>
      <p:ext uri="{BB962C8B-B14F-4D97-AF65-F5344CB8AC3E}">
        <p14:creationId xmlns:p14="http://schemas.microsoft.com/office/powerpoint/2010/main" val="3715630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team</a:t>
            </a:r>
            <a:endParaRPr lang="en-US" dirty="0"/>
          </a:p>
        </p:txBody>
      </p:sp>
      <p:sp>
        <p:nvSpPr>
          <p:cNvPr id="3" name="Content Placeholder 2"/>
          <p:cNvSpPr>
            <a:spLocks noGrp="1"/>
          </p:cNvSpPr>
          <p:nvPr>
            <p:ph idx="1"/>
          </p:nvPr>
        </p:nvSpPr>
        <p:spPr>
          <a:xfrm>
            <a:off x="228600" y="1600200"/>
            <a:ext cx="8915400" cy="5257800"/>
          </a:xfrm>
        </p:spPr>
        <p:txBody>
          <a:bodyPr>
            <a:normAutofit fontScale="92500" lnSpcReduction="10000"/>
          </a:bodyPr>
          <a:lstStyle/>
          <a:p>
            <a:pPr lvl="0"/>
            <a:r>
              <a:rPr lang="en-US" sz="2600" b="1" dirty="0" smtClean="0">
                <a:solidFill>
                  <a:schemeClr val="tx1"/>
                </a:solidFill>
              </a:rPr>
              <a:t>Consultations </a:t>
            </a:r>
            <a:r>
              <a:rPr lang="en-US" sz="2600" b="1" dirty="0">
                <a:solidFill>
                  <a:schemeClr val="tx1"/>
                </a:solidFill>
              </a:rPr>
              <a:t>with area agencies, community mental health centers, general hospitals and private providers.</a:t>
            </a:r>
          </a:p>
          <a:p>
            <a:endParaRPr lang="en-US" sz="2600" b="1" dirty="0">
              <a:solidFill>
                <a:schemeClr val="tx1"/>
              </a:solidFill>
            </a:endParaRPr>
          </a:p>
          <a:p>
            <a:pPr lvl="0"/>
            <a:r>
              <a:rPr lang="en-US" sz="2600" b="1" dirty="0">
                <a:solidFill>
                  <a:schemeClr val="tx1"/>
                </a:solidFill>
              </a:rPr>
              <a:t>Diagnostic and evaluation </a:t>
            </a:r>
            <a:r>
              <a:rPr lang="en-US" sz="2600" b="1" dirty="0" smtClean="0">
                <a:solidFill>
                  <a:schemeClr val="tx1"/>
                </a:solidFill>
              </a:rPr>
              <a:t>work-ups.</a:t>
            </a:r>
            <a:endParaRPr lang="en-US" sz="2600" b="1" dirty="0">
              <a:solidFill>
                <a:schemeClr val="tx1"/>
              </a:solidFill>
            </a:endParaRPr>
          </a:p>
          <a:p>
            <a:endParaRPr lang="en-US" sz="2600" b="1" dirty="0">
              <a:solidFill>
                <a:schemeClr val="tx1"/>
              </a:solidFill>
            </a:endParaRPr>
          </a:p>
          <a:p>
            <a:pPr lvl="0"/>
            <a:r>
              <a:rPr lang="en-US" sz="2600" b="1" dirty="0">
                <a:solidFill>
                  <a:schemeClr val="tx1"/>
                </a:solidFill>
              </a:rPr>
              <a:t>Brief, goal-oriented, inpatient trials of pharmacological and other </a:t>
            </a:r>
            <a:r>
              <a:rPr lang="en-US" sz="2600" b="1" dirty="0" smtClean="0">
                <a:solidFill>
                  <a:schemeClr val="tx1"/>
                </a:solidFill>
              </a:rPr>
              <a:t>interventions (behavioral, environmental, </a:t>
            </a:r>
            <a:r>
              <a:rPr lang="en-US" sz="2600" b="1" dirty="0" err="1" smtClean="0">
                <a:solidFill>
                  <a:schemeClr val="tx1"/>
                </a:solidFill>
              </a:rPr>
              <a:t>etc</a:t>
            </a:r>
            <a:r>
              <a:rPr lang="en-US" sz="2600" b="1" dirty="0" smtClean="0">
                <a:solidFill>
                  <a:schemeClr val="tx1"/>
                </a:solidFill>
              </a:rPr>
              <a:t>).</a:t>
            </a:r>
          </a:p>
          <a:p>
            <a:pPr lvl="0"/>
            <a:endParaRPr lang="en-US" sz="2600" b="1" dirty="0" smtClean="0">
              <a:solidFill>
                <a:schemeClr val="tx1"/>
              </a:solidFill>
            </a:endParaRPr>
          </a:p>
          <a:p>
            <a:pPr lvl="0"/>
            <a:r>
              <a:rPr lang="en-US" sz="2600" b="1" dirty="0">
                <a:solidFill>
                  <a:schemeClr val="tx1"/>
                </a:solidFill>
              </a:rPr>
              <a:t>Long-term treatment planning in close collaboration with primary caregivers and community care systems for patients’ </a:t>
            </a:r>
            <a:r>
              <a:rPr lang="en-US" sz="2600" b="1" dirty="0" smtClean="0">
                <a:solidFill>
                  <a:schemeClr val="tx1"/>
                </a:solidFill>
              </a:rPr>
              <a:t>treatment</a:t>
            </a:r>
            <a:r>
              <a:rPr lang="en-US" sz="2600" b="1" dirty="0">
                <a:solidFill>
                  <a:schemeClr val="tx1"/>
                </a:solidFill>
              </a:rPr>
              <a:t>, and care in the community.  </a:t>
            </a:r>
          </a:p>
          <a:p>
            <a:pPr lvl="1"/>
            <a:r>
              <a:rPr lang="en-US" b="1" dirty="0">
                <a:solidFill>
                  <a:schemeClr val="tx1"/>
                </a:solidFill>
              </a:rPr>
              <a:t>Providing housing, respite care, day programming, rehabilitation and long-term treatment and management will be the responsibility of primary caregivers and community care systems.</a:t>
            </a:r>
          </a:p>
          <a:p>
            <a:pPr lvl="0"/>
            <a:endParaRPr lang="en-US" sz="2600" dirty="0">
              <a:solidFill>
                <a:schemeClr val="tx1"/>
              </a:solidFill>
            </a:endParaRPr>
          </a:p>
          <a:p>
            <a:endParaRPr lang="en-US" dirty="0"/>
          </a:p>
          <a:p>
            <a:endParaRPr lang="en-US" b="1" dirty="0"/>
          </a:p>
        </p:txBody>
      </p:sp>
    </p:spTree>
    <p:extLst>
      <p:ext uri="{BB962C8B-B14F-4D97-AF65-F5344CB8AC3E}">
        <p14:creationId xmlns:p14="http://schemas.microsoft.com/office/powerpoint/2010/main" val="811812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en-US" b="1" dirty="0" smtClean="0"/>
              <a:t>Target: Neurobehavioral </a:t>
            </a:r>
            <a:r>
              <a:rPr lang="en-US" altLang="en-US" b="1" dirty="0"/>
              <a:t>Cluster of TBI (NBC/TBI)</a:t>
            </a:r>
          </a:p>
        </p:txBody>
      </p:sp>
      <p:sp>
        <p:nvSpPr>
          <p:cNvPr id="53251" name="Rectangle 3"/>
          <p:cNvSpPr>
            <a:spLocks noGrp="1" noChangeArrowheads="1"/>
          </p:cNvSpPr>
          <p:nvPr>
            <p:ph type="body" idx="1"/>
          </p:nvPr>
        </p:nvSpPr>
        <p:spPr>
          <a:xfrm>
            <a:off x="457200" y="1752600"/>
            <a:ext cx="8305800" cy="4953000"/>
          </a:xfrm>
        </p:spPr>
        <p:txBody>
          <a:bodyPr>
            <a:normAutofit lnSpcReduction="10000"/>
          </a:bodyPr>
          <a:lstStyle/>
          <a:p>
            <a:r>
              <a:rPr lang="en-US" altLang="en-US" dirty="0" smtClean="0">
                <a:solidFill>
                  <a:schemeClr val="tx1"/>
                </a:solidFill>
                <a:cs typeface="Arial" charset="0"/>
              </a:rPr>
              <a:t>PREMISE: TBI </a:t>
            </a:r>
            <a:r>
              <a:rPr lang="en-US" altLang="en-US" dirty="0">
                <a:solidFill>
                  <a:schemeClr val="tx1"/>
                </a:solidFill>
                <a:cs typeface="Arial" charset="0"/>
              </a:rPr>
              <a:t>can cause a variety of lingering and disabling </a:t>
            </a:r>
            <a:r>
              <a:rPr lang="en-US" altLang="en-US" dirty="0" err="1">
                <a:solidFill>
                  <a:schemeClr val="tx1"/>
                </a:solidFill>
                <a:cs typeface="Arial" charset="0"/>
              </a:rPr>
              <a:t>sequelae</a:t>
            </a:r>
            <a:r>
              <a:rPr lang="en-US" altLang="en-US" dirty="0">
                <a:solidFill>
                  <a:schemeClr val="tx1"/>
                </a:solidFill>
                <a:cs typeface="Arial" charset="0"/>
              </a:rPr>
              <a:t>.  Problems with independence and mobility may be the most apparent to an observer, but not necessarily the most challenging</a:t>
            </a:r>
            <a:r>
              <a:rPr lang="en-US" altLang="en-US" dirty="0" smtClean="0">
                <a:solidFill>
                  <a:schemeClr val="tx1"/>
                </a:solidFill>
                <a:cs typeface="Arial" charset="0"/>
              </a:rPr>
              <a:t>.</a:t>
            </a:r>
          </a:p>
          <a:p>
            <a:endParaRPr lang="en-US" altLang="en-US" dirty="0" smtClean="0">
              <a:solidFill>
                <a:schemeClr val="tx1"/>
              </a:solidFill>
            </a:endParaRPr>
          </a:p>
          <a:p>
            <a:pPr>
              <a:lnSpc>
                <a:spcPct val="90000"/>
              </a:lnSpc>
            </a:pPr>
            <a:r>
              <a:rPr lang="en-US" altLang="en-US" b="1" dirty="0">
                <a:solidFill>
                  <a:schemeClr val="tx1"/>
                </a:solidFill>
                <a:cs typeface="Arial" charset="0"/>
              </a:rPr>
              <a:t>What often underlies the challenges in return to work, school and major role are problems in:</a:t>
            </a:r>
          </a:p>
          <a:p>
            <a:pPr lvl="1">
              <a:lnSpc>
                <a:spcPct val="90000"/>
              </a:lnSpc>
            </a:pPr>
            <a:r>
              <a:rPr lang="en-US" altLang="en-US" dirty="0">
                <a:solidFill>
                  <a:schemeClr val="tx1"/>
                </a:solidFill>
                <a:cs typeface="Arial" charset="0"/>
              </a:rPr>
              <a:t>cognition (including memory and </a:t>
            </a:r>
            <a:r>
              <a:rPr lang="en-US" altLang="en-US" dirty="0" smtClean="0">
                <a:solidFill>
                  <a:schemeClr val="tx1"/>
                </a:solidFill>
                <a:cs typeface="Arial" charset="0"/>
              </a:rPr>
              <a:t>judgment</a:t>
            </a:r>
            <a:r>
              <a:rPr lang="en-US" altLang="en-US" dirty="0">
                <a:solidFill>
                  <a:schemeClr val="tx1"/>
                </a:solidFill>
                <a:cs typeface="Arial" charset="0"/>
              </a:rPr>
              <a:t>)</a:t>
            </a:r>
          </a:p>
          <a:p>
            <a:pPr lvl="1">
              <a:lnSpc>
                <a:spcPct val="90000"/>
              </a:lnSpc>
            </a:pPr>
            <a:r>
              <a:rPr lang="en-US" altLang="en-US" dirty="0">
                <a:solidFill>
                  <a:schemeClr val="tx1"/>
                </a:solidFill>
                <a:cs typeface="Arial" charset="0"/>
              </a:rPr>
              <a:t>impulse control</a:t>
            </a:r>
          </a:p>
          <a:p>
            <a:pPr lvl="1">
              <a:lnSpc>
                <a:spcPct val="90000"/>
              </a:lnSpc>
            </a:pPr>
            <a:r>
              <a:rPr lang="en-US" altLang="en-US" dirty="0">
                <a:solidFill>
                  <a:schemeClr val="tx1"/>
                </a:solidFill>
                <a:cs typeface="Arial" charset="0"/>
              </a:rPr>
              <a:t>modulation of affect</a:t>
            </a:r>
          </a:p>
          <a:p>
            <a:pPr lvl="1">
              <a:lnSpc>
                <a:spcPct val="90000"/>
              </a:lnSpc>
            </a:pPr>
            <a:r>
              <a:rPr lang="en-US" altLang="en-US" dirty="0">
                <a:solidFill>
                  <a:schemeClr val="tx1"/>
                </a:solidFill>
                <a:cs typeface="Arial" charset="0"/>
              </a:rPr>
              <a:t>regulation of </a:t>
            </a:r>
            <a:r>
              <a:rPr lang="en-US" altLang="en-US" dirty="0" smtClean="0">
                <a:solidFill>
                  <a:schemeClr val="tx1"/>
                </a:solidFill>
                <a:cs typeface="Arial" charset="0"/>
              </a:rPr>
              <a:t>mood </a:t>
            </a:r>
          </a:p>
          <a:p>
            <a:pPr lvl="1">
              <a:lnSpc>
                <a:spcPct val="90000"/>
              </a:lnSpc>
            </a:pPr>
            <a:endParaRPr lang="en-US" altLang="en-US" dirty="0" smtClean="0">
              <a:solidFill>
                <a:schemeClr val="tx1"/>
              </a:solidFill>
              <a:cs typeface="Arial" charset="0"/>
            </a:endParaRPr>
          </a:p>
          <a:p>
            <a:pPr>
              <a:lnSpc>
                <a:spcPct val="90000"/>
              </a:lnSpc>
            </a:pPr>
            <a:r>
              <a:rPr lang="en-US" altLang="en-US" dirty="0" smtClean="0">
                <a:solidFill>
                  <a:schemeClr val="tx1"/>
                </a:solidFill>
                <a:cs typeface="Arial" charset="0"/>
              </a:rPr>
              <a:t>These </a:t>
            </a:r>
            <a:r>
              <a:rPr lang="en-US" altLang="en-US" dirty="0">
                <a:solidFill>
                  <a:schemeClr val="tx1"/>
                </a:solidFill>
                <a:cs typeface="Arial" charset="0"/>
              </a:rPr>
              <a:t>areas are often referred to as the neurobehavioral </a:t>
            </a:r>
            <a:r>
              <a:rPr lang="en-US" altLang="en-US" dirty="0" smtClean="0">
                <a:solidFill>
                  <a:schemeClr val="tx1"/>
                </a:solidFill>
                <a:cs typeface="Arial" charset="0"/>
              </a:rPr>
              <a:t>cluster of challenging behaviors.   </a:t>
            </a:r>
            <a:endParaRPr lang="en-US" altLang="en-US" dirty="0">
              <a:solidFill>
                <a:schemeClr val="tx1"/>
              </a:solidFill>
              <a:cs typeface="Arial" charset="0"/>
            </a:endParaRPr>
          </a:p>
          <a:p>
            <a:endParaRPr lang="en-US" altLang="en-US" dirty="0"/>
          </a:p>
        </p:txBody>
      </p:sp>
    </p:spTree>
    <p:extLst>
      <p:ext uri="{BB962C8B-B14F-4D97-AF65-F5344CB8AC3E}">
        <p14:creationId xmlns:p14="http://schemas.microsoft.com/office/powerpoint/2010/main" val="3381171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6400" y="228600"/>
            <a:ext cx="8034338" cy="1143000"/>
          </a:xfrm>
        </p:spPr>
        <p:txBody>
          <a:bodyPr>
            <a:normAutofit fontScale="90000"/>
          </a:bodyPr>
          <a:lstStyle/>
          <a:p>
            <a:pPr>
              <a:buClr>
                <a:schemeClr val="accent2"/>
              </a:buClr>
            </a:pPr>
            <a:r>
              <a:rPr lang="en-US" altLang="en-US" smtClean="0"/>
              <a:t>What are “Challenging Behaviors”?</a:t>
            </a:r>
          </a:p>
        </p:txBody>
      </p:sp>
      <p:sp>
        <p:nvSpPr>
          <p:cNvPr id="7171" name="Rectangle 3"/>
          <p:cNvSpPr>
            <a:spLocks noGrp="1" noChangeArrowheads="1"/>
          </p:cNvSpPr>
          <p:nvPr>
            <p:ph type="body" idx="1"/>
          </p:nvPr>
        </p:nvSpPr>
        <p:spPr>
          <a:xfrm>
            <a:off x="228600" y="1752600"/>
            <a:ext cx="8305800" cy="5105400"/>
          </a:xfrm>
        </p:spPr>
        <p:txBody>
          <a:bodyPr/>
          <a:lstStyle/>
          <a:p>
            <a:r>
              <a:rPr lang="en-US" altLang="en-US" b="1" dirty="0" smtClean="0">
                <a:solidFill>
                  <a:schemeClr val="tx1"/>
                </a:solidFill>
              </a:rPr>
              <a:t>Behaviors that keep people from successfully participating in the community, in hospital activities, in groups</a:t>
            </a:r>
          </a:p>
          <a:p>
            <a:endParaRPr lang="en-US" altLang="en-US" b="1" dirty="0" smtClean="0">
              <a:solidFill>
                <a:schemeClr val="tx1"/>
              </a:solidFill>
            </a:endParaRPr>
          </a:p>
          <a:p>
            <a:r>
              <a:rPr lang="en-US" altLang="en-US" b="1" dirty="0" smtClean="0">
                <a:solidFill>
                  <a:schemeClr val="tx1"/>
                </a:solidFill>
              </a:rPr>
              <a:t>What does it mean to y’all?</a:t>
            </a:r>
          </a:p>
          <a:p>
            <a:pPr>
              <a:buFontTx/>
              <a:buNone/>
            </a:pPr>
            <a:endParaRPr lang="en-US" altLang="en-US" b="1" dirty="0" smtClean="0">
              <a:solidFill>
                <a:schemeClr val="tx1"/>
              </a:solidFill>
            </a:endParaRPr>
          </a:p>
          <a:p>
            <a:pPr lvl="1"/>
            <a:r>
              <a:rPr lang="en-US" altLang="en-US" b="1" dirty="0" smtClean="0">
                <a:solidFill>
                  <a:schemeClr val="tx1"/>
                </a:solidFill>
              </a:rPr>
              <a:t>Yelling</a:t>
            </a:r>
          </a:p>
          <a:p>
            <a:pPr lvl="1"/>
            <a:r>
              <a:rPr lang="en-US" altLang="en-US" b="1" dirty="0">
                <a:solidFill>
                  <a:schemeClr val="tx1"/>
                </a:solidFill>
              </a:rPr>
              <a:t>H</a:t>
            </a:r>
            <a:r>
              <a:rPr lang="en-US" altLang="en-US" b="1" dirty="0" smtClean="0">
                <a:solidFill>
                  <a:schemeClr val="tx1"/>
                </a:solidFill>
              </a:rPr>
              <a:t>itting</a:t>
            </a:r>
          </a:p>
          <a:p>
            <a:pPr lvl="1"/>
            <a:r>
              <a:rPr lang="en-US" altLang="en-US" b="1" dirty="0">
                <a:solidFill>
                  <a:schemeClr val="tx1"/>
                </a:solidFill>
              </a:rPr>
              <a:t>P</a:t>
            </a:r>
            <a:r>
              <a:rPr lang="en-US" altLang="en-US" b="1" dirty="0" smtClean="0">
                <a:solidFill>
                  <a:schemeClr val="tx1"/>
                </a:solidFill>
              </a:rPr>
              <a:t>erseverative questions</a:t>
            </a:r>
          </a:p>
          <a:p>
            <a:pPr lvl="1"/>
            <a:r>
              <a:rPr lang="en-US" altLang="en-US" b="1" dirty="0" smtClean="0">
                <a:solidFill>
                  <a:schemeClr val="tx1"/>
                </a:solidFill>
              </a:rPr>
              <a:t>…</a:t>
            </a:r>
          </a:p>
          <a:p>
            <a:pPr lvl="1"/>
            <a:endParaRPr lang="en-US" altLang="en-US" dirty="0" smtClean="0"/>
          </a:p>
          <a:p>
            <a:pPr lvl="1">
              <a:buFontTx/>
              <a:buNone/>
            </a:pPr>
            <a:r>
              <a:rPr lang="en-US" altLang="en-US" dirty="0" smtClean="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47736"/>
            <a:ext cx="3557587" cy="425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24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JAY</a:t>
            </a:r>
            <a:endParaRPr lang="en-US" dirty="0"/>
          </a:p>
        </p:txBody>
      </p:sp>
      <p:sp>
        <p:nvSpPr>
          <p:cNvPr id="3" name="Content Placeholder 2"/>
          <p:cNvSpPr>
            <a:spLocks noGrp="1"/>
          </p:cNvSpPr>
          <p:nvPr>
            <p:ph idx="1"/>
          </p:nvPr>
        </p:nvSpPr>
        <p:spPr>
          <a:xfrm>
            <a:off x="457200" y="1752600"/>
            <a:ext cx="8305800" cy="4724400"/>
          </a:xfrm>
        </p:spPr>
        <p:txBody>
          <a:bodyPr>
            <a:normAutofit/>
          </a:bodyPr>
          <a:lstStyle/>
          <a:p>
            <a:r>
              <a:rPr lang="en-US" b="1" dirty="0" smtClean="0">
                <a:solidFill>
                  <a:schemeClr val="tx1"/>
                </a:solidFill>
              </a:rPr>
              <a:t>28 year old, single, right handed male</a:t>
            </a:r>
          </a:p>
          <a:p>
            <a:r>
              <a:rPr lang="en-US" b="1" dirty="0" smtClean="0">
                <a:solidFill>
                  <a:schemeClr val="tx1"/>
                </a:solidFill>
              </a:rPr>
              <a:t>11 years of special education</a:t>
            </a:r>
          </a:p>
          <a:p>
            <a:r>
              <a:rPr lang="en-US" b="1" dirty="0" smtClean="0">
                <a:solidFill>
                  <a:schemeClr val="tx1"/>
                </a:solidFill>
              </a:rPr>
              <a:t>Neuro: Down’s sy</a:t>
            </a:r>
            <a:r>
              <a:rPr lang="en-US" b="1" dirty="0">
                <a:solidFill>
                  <a:schemeClr val="tx1"/>
                </a:solidFill>
              </a:rPr>
              <a:t>n</a:t>
            </a:r>
            <a:r>
              <a:rPr lang="en-US" b="1" dirty="0" smtClean="0">
                <a:solidFill>
                  <a:schemeClr val="tx1"/>
                </a:solidFill>
              </a:rPr>
              <a:t>drome and moderate intellectual disability</a:t>
            </a:r>
          </a:p>
          <a:p>
            <a:pPr lvl="1"/>
            <a:r>
              <a:rPr lang="en-US" b="1" dirty="0" smtClean="0">
                <a:solidFill>
                  <a:schemeClr val="tx1"/>
                </a:solidFill>
              </a:rPr>
              <a:t>Developmental milestones (speech, learning, walking, toileting) delayed</a:t>
            </a:r>
          </a:p>
          <a:p>
            <a:r>
              <a:rPr lang="en-US" b="1" dirty="0" smtClean="0">
                <a:solidFill>
                  <a:schemeClr val="tx1"/>
                </a:solidFill>
              </a:rPr>
              <a:t>Psych:  Psychotic Disorder NOS?, Mood Disorder NOS?</a:t>
            </a:r>
          </a:p>
          <a:p>
            <a:pPr lvl="1"/>
            <a:r>
              <a:rPr lang="en-US" b="1" dirty="0" smtClean="0">
                <a:solidFill>
                  <a:schemeClr val="tx1"/>
                </a:solidFill>
              </a:rPr>
              <a:t>increase in oppositional and defiant behaviors</a:t>
            </a:r>
          </a:p>
          <a:p>
            <a:r>
              <a:rPr lang="en-US" b="1" dirty="0" smtClean="0">
                <a:solidFill>
                  <a:schemeClr val="tx1"/>
                </a:solidFill>
              </a:rPr>
              <a:t>Prior treatments:  </a:t>
            </a:r>
          </a:p>
          <a:p>
            <a:pPr lvl="1"/>
            <a:r>
              <a:rPr lang="en-US" b="1" dirty="0" smtClean="0">
                <a:solidFill>
                  <a:schemeClr val="tx1"/>
                </a:solidFill>
              </a:rPr>
              <a:t>“hugging” or ignoring</a:t>
            </a:r>
          </a:p>
          <a:p>
            <a:pPr lvl="1"/>
            <a:r>
              <a:rPr lang="en-US" b="1" dirty="0" smtClean="0">
                <a:solidFill>
                  <a:schemeClr val="tx1"/>
                </a:solidFill>
              </a:rPr>
              <a:t>Pharmacological interventions</a:t>
            </a:r>
            <a:endParaRPr lang="en-US" b="1" dirty="0">
              <a:solidFill>
                <a:schemeClr val="tx1"/>
              </a:solidFill>
            </a:endParaRPr>
          </a:p>
        </p:txBody>
      </p:sp>
    </p:spTree>
    <p:extLst>
      <p:ext uri="{BB962C8B-B14F-4D97-AF65-F5344CB8AC3E}">
        <p14:creationId xmlns:p14="http://schemas.microsoft.com/office/powerpoint/2010/main" val="214183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JAY</a:t>
            </a:r>
            <a:endParaRPr lang="en-US" dirty="0"/>
          </a:p>
        </p:txBody>
      </p:sp>
      <p:sp>
        <p:nvSpPr>
          <p:cNvPr id="3" name="Content Placeholder 2"/>
          <p:cNvSpPr>
            <a:spLocks noGrp="1"/>
          </p:cNvSpPr>
          <p:nvPr>
            <p:ph idx="1"/>
          </p:nvPr>
        </p:nvSpPr>
        <p:spPr>
          <a:xfrm>
            <a:off x="228600" y="1676400"/>
            <a:ext cx="8686800" cy="5029200"/>
          </a:xfrm>
        </p:spPr>
        <p:txBody>
          <a:bodyPr>
            <a:normAutofit fontScale="92500" lnSpcReduction="10000"/>
          </a:bodyPr>
          <a:lstStyle/>
          <a:p>
            <a:r>
              <a:rPr lang="en-US" dirty="0" smtClean="0">
                <a:solidFill>
                  <a:schemeClr val="tx1"/>
                </a:solidFill>
              </a:rPr>
              <a:t>7</a:t>
            </a:r>
            <a:r>
              <a:rPr lang="en-US" baseline="30000" dirty="0" smtClean="0">
                <a:solidFill>
                  <a:schemeClr val="tx1"/>
                </a:solidFill>
              </a:rPr>
              <a:t>th</a:t>
            </a:r>
            <a:r>
              <a:rPr lang="en-US" dirty="0" smtClean="0">
                <a:solidFill>
                  <a:schemeClr val="tx1"/>
                </a:solidFill>
              </a:rPr>
              <a:t> child</a:t>
            </a:r>
          </a:p>
          <a:p>
            <a:r>
              <a:rPr lang="en-US" dirty="0" smtClean="0">
                <a:solidFill>
                  <a:schemeClr val="tx1"/>
                </a:solidFill>
              </a:rPr>
              <a:t>Lives in home with parents (mother is legal guardian)</a:t>
            </a:r>
          </a:p>
          <a:p>
            <a:endParaRPr lang="en-US" dirty="0" smtClean="0">
              <a:solidFill>
                <a:schemeClr val="tx1"/>
              </a:solidFill>
            </a:endParaRPr>
          </a:p>
          <a:p>
            <a:r>
              <a:rPr lang="en-US" b="1" dirty="0" smtClean="0">
                <a:solidFill>
                  <a:schemeClr val="tx1"/>
                </a:solidFill>
              </a:rPr>
              <a:t>Services</a:t>
            </a:r>
            <a:r>
              <a:rPr lang="en-US" dirty="0" smtClean="0">
                <a:solidFill>
                  <a:schemeClr val="tx1"/>
                </a:solidFill>
              </a:rPr>
              <a:t>:</a:t>
            </a:r>
          </a:p>
          <a:p>
            <a:pPr lvl="1"/>
            <a:r>
              <a:rPr lang="en-US" dirty="0" smtClean="0">
                <a:solidFill>
                  <a:schemeClr val="tx1"/>
                </a:solidFill>
              </a:rPr>
              <a:t>Home aides</a:t>
            </a:r>
          </a:p>
          <a:p>
            <a:pPr lvl="1"/>
            <a:r>
              <a:rPr lang="en-US" dirty="0" smtClean="0">
                <a:solidFill>
                  <a:schemeClr val="tx1"/>
                </a:solidFill>
              </a:rPr>
              <a:t>Day programming</a:t>
            </a:r>
          </a:p>
          <a:p>
            <a:pPr lvl="1"/>
            <a:r>
              <a:rPr lang="en-US" dirty="0" smtClean="0">
                <a:solidFill>
                  <a:schemeClr val="tx1"/>
                </a:solidFill>
              </a:rPr>
              <a:t>Supported employment (feeding animals on farm, cleaning stables, worked at recycling plant)</a:t>
            </a:r>
          </a:p>
          <a:p>
            <a:pPr lvl="1"/>
            <a:endParaRPr lang="en-US" dirty="0" smtClean="0">
              <a:solidFill>
                <a:schemeClr val="tx1"/>
              </a:solidFill>
            </a:endParaRPr>
          </a:p>
          <a:p>
            <a:r>
              <a:rPr lang="en-US" b="1" dirty="0" smtClean="0">
                <a:solidFill>
                  <a:schemeClr val="tx1"/>
                </a:solidFill>
              </a:rPr>
              <a:t>Challenging behaviors</a:t>
            </a:r>
            <a:r>
              <a:rPr lang="en-US" dirty="0" smtClean="0">
                <a:solidFill>
                  <a:schemeClr val="tx1"/>
                </a:solidFill>
              </a:rPr>
              <a:t>:</a:t>
            </a:r>
          </a:p>
          <a:p>
            <a:pPr lvl="1"/>
            <a:r>
              <a:rPr lang="en-US" dirty="0" smtClean="0">
                <a:solidFill>
                  <a:schemeClr val="tx1"/>
                </a:solidFill>
              </a:rPr>
              <a:t>Refuses to get ready to leave house in morning</a:t>
            </a:r>
          </a:p>
          <a:p>
            <a:pPr lvl="1"/>
            <a:r>
              <a:rPr lang="en-US" dirty="0" smtClean="0">
                <a:solidFill>
                  <a:schemeClr val="tx1"/>
                </a:solidFill>
              </a:rPr>
              <a:t>Refused to get out of car to return to home in evening</a:t>
            </a:r>
          </a:p>
          <a:p>
            <a:pPr lvl="1"/>
            <a:r>
              <a:rPr lang="en-US" dirty="0" smtClean="0">
                <a:solidFill>
                  <a:schemeClr val="tx1"/>
                </a:solidFill>
              </a:rPr>
              <a:t>Yelling, swearing, throwing things in public places during day program</a:t>
            </a:r>
          </a:p>
          <a:p>
            <a:pPr lvl="1"/>
            <a:r>
              <a:rPr lang="en-US" dirty="0" smtClean="0">
                <a:solidFill>
                  <a:schemeClr val="tx1"/>
                </a:solidFill>
              </a:rPr>
              <a:t>Property Damage</a:t>
            </a:r>
          </a:p>
        </p:txBody>
      </p:sp>
    </p:spTree>
    <p:extLst>
      <p:ext uri="{BB962C8B-B14F-4D97-AF65-F5344CB8AC3E}">
        <p14:creationId xmlns:p14="http://schemas.microsoft.com/office/powerpoint/2010/main" val="39999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JAY</a:t>
            </a:r>
            <a:endParaRPr lang="en-US" dirty="0"/>
          </a:p>
        </p:txBody>
      </p:sp>
      <p:sp>
        <p:nvSpPr>
          <p:cNvPr id="3" name="Content Placeholder 2"/>
          <p:cNvSpPr>
            <a:spLocks noGrp="1"/>
          </p:cNvSpPr>
          <p:nvPr>
            <p:ph idx="1"/>
          </p:nvPr>
        </p:nvSpPr>
        <p:spPr>
          <a:xfrm>
            <a:off x="228600" y="1752600"/>
            <a:ext cx="8763000" cy="4724400"/>
          </a:xfrm>
        </p:spPr>
        <p:txBody>
          <a:bodyPr>
            <a:normAutofit/>
          </a:bodyPr>
          <a:lstStyle/>
          <a:p>
            <a:r>
              <a:rPr lang="en-US" b="1" dirty="0" smtClean="0">
                <a:solidFill>
                  <a:schemeClr val="tx1"/>
                </a:solidFill>
              </a:rPr>
              <a:t>Cognitive Profile:</a:t>
            </a:r>
          </a:p>
          <a:p>
            <a:pPr lvl="1"/>
            <a:r>
              <a:rPr lang="en-US" b="1" dirty="0" smtClean="0">
                <a:solidFill>
                  <a:schemeClr val="tx1"/>
                </a:solidFill>
              </a:rPr>
              <a:t>Slowed gross motor skills</a:t>
            </a:r>
          </a:p>
          <a:p>
            <a:pPr lvl="1"/>
            <a:r>
              <a:rPr lang="en-US" b="1" dirty="0" smtClean="0">
                <a:solidFill>
                  <a:schemeClr val="tx1"/>
                </a:solidFill>
              </a:rPr>
              <a:t>Engaged in repetitive behaviors – “high-fiving” the examiner</a:t>
            </a:r>
          </a:p>
          <a:p>
            <a:pPr lvl="1"/>
            <a:r>
              <a:rPr lang="en-US" b="1" dirty="0" err="1" smtClean="0">
                <a:solidFill>
                  <a:schemeClr val="tx1"/>
                </a:solidFill>
              </a:rPr>
              <a:t>Dysarthric</a:t>
            </a:r>
            <a:r>
              <a:rPr lang="en-US" b="1" dirty="0" smtClean="0">
                <a:solidFill>
                  <a:schemeClr val="tx1"/>
                </a:solidFill>
              </a:rPr>
              <a:t> speech of limited quantity</a:t>
            </a:r>
          </a:p>
          <a:p>
            <a:pPr lvl="1"/>
            <a:r>
              <a:rPr lang="en-US" b="1" dirty="0" smtClean="0">
                <a:solidFill>
                  <a:schemeClr val="tx1"/>
                </a:solidFill>
              </a:rPr>
              <a:t>Impaired language comprehension</a:t>
            </a:r>
          </a:p>
          <a:p>
            <a:pPr lvl="1"/>
            <a:endParaRPr lang="en-US" b="1" dirty="0" smtClean="0">
              <a:solidFill>
                <a:schemeClr val="tx1"/>
              </a:solidFill>
            </a:endParaRPr>
          </a:p>
          <a:p>
            <a:pPr lvl="1"/>
            <a:endParaRPr lang="en-US" b="1" dirty="0">
              <a:solidFill>
                <a:schemeClr val="tx1"/>
              </a:solidFill>
            </a:endParaRPr>
          </a:p>
          <a:p>
            <a:pPr lvl="1"/>
            <a:r>
              <a:rPr lang="en-US" b="1" dirty="0" smtClean="0">
                <a:solidFill>
                  <a:schemeClr val="tx1"/>
                </a:solidFill>
              </a:rPr>
              <a:t>Dementia Rating Scale: 62/144   Severely Impaired, all domains</a:t>
            </a:r>
          </a:p>
          <a:p>
            <a:pPr lvl="1"/>
            <a:r>
              <a:rPr lang="en-US" b="1" dirty="0" smtClean="0">
                <a:solidFill>
                  <a:schemeClr val="tx1"/>
                </a:solidFill>
              </a:rPr>
              <a:t>Token Test: 21/44			 Severely Impaired</a:t>
            </a:r>
          </a:p>
          <a:p>
            <a:pPr lvl="1"/>
            <a:r>
              <a:rPr lang="en-US" b="1" dirty="0" smtClean="0">
                <a:solidFill>
                  <a:schemeClr val="tx1"/>
                </a:solidFill>
              </a:rPr>
              <a:t>Boston Naming Test: 32/60	 Severely Impaired</a:t>
            </a:r>
          </a:p>
          <a:p>
            <a:pPr lvl="1"/>
            <a:r>
              <a:rPr lang="en-US" b="1" dirty="0" smtClean="0">
                <a:solidFill>
                  <a:schemeClr val="tx1"/>
                </a:solidFill>
              </a:rPr>
              <a:t>PPVT: Estimated IQ = 58		</a:t>
            </a:r>
            <a:r>
              <a:rPr lang="en-US" b="1" dirty="0">
                <a:solidFill>
                  <a:schemeClr val="tx1"/>
                </a:solidFill>
              </a:rPr>
              <a:t> </a:t>
            </a:r>
            <a:r>
              <a:rPr lang="en-US" b="1" dirty="0" smtClean="0">
                <a:solidFill>
                  <a:schemeClr val="tx1"/>
                </a:solidFill>
              </a:rPr>
              <a:t>Mildly-moderately Impaired</a:t>
            </a:r>
          </a:p>
        </p:txBody>
      </p:sp>
    </p:spTree>
    <p:extLst>
      <p:ext uri="{BB962C8B-B14F-4D97-AF65-F5344CB8AC3E}">
        <p14:creationId xmlns:p14="http://schemas.microsoft.com/office/powerpoint/2010/main" val="2450122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 y="0"/>
            <a:ext cx="2803215" cy="207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 </a:t>
            </a:r>
            <a:r>
              <a:rPr lang="en-US" dirty="0" smtClean="0"/>
              <a:t>                    about New Hampshire</a:t>
            </a:r>
            <a:endParaRPr lang="en-US" dirty="0"/>
          </a:p>
        </p:txBody>
      </p:sp>
      <p:sp>
        <p:nvSpPr>
          <p:cNvPr id="3" name="Content Placeholder 2"/>
          <p:cNvSpPr>
            <a:spLocks noGrp="1"/>
          </p:cNvSpPr>
          <p:nvPr>
            <p:ph idx="1"/>
          </p:nvPr>
        </p:nvSpPr>
        <p:spPr>
          <a:xfrm>
            <a:off x="457200" y="1676400"/>
            <a:ext cx="8382000" cy="4800600"/>
          </a:xfrm>
        </p:spPr>
        <p:txBody>
          <a:bodyPr>
            <a:normAutofit fontScale="92500" lnSpcReduction="10000"/>
          </a:bodyPr>
          <a:lstStyle/>
          <a:p>
            <a:pPr marL="114300" indent="0">
              <a:buNone/>
            </a:pPr>
            <a:endParaRPr lang="en-US" b="1" dirty="0" smtClean="0"/>
          </a:p>
          <a:p>
            <a:pPr marL="114300" indent="0">
              <a:buNone/>
            </a:pPr>
            <a:r>
              <a:rPr lang="en-US" b="1" dirty="0" smtClean="0"/>
              <a:t>Population</a:t>
            </a:r>
            <a:r>
              <a:rPr lang="en-US" dirty="0" smtClean="0"/>
              <a:t>:  </a:t>
            </a:r>
            <a:r>
              <a:rPr lang="en-US" dirty="0"/>
              <a:t>1.327 million (2014) </a:t>
            </a:r>
            <a:endParaRPr lang="en-US" dirty="0" smtClean="0"/>
          </a:p>
          <a:p>
            <a:pPr lvl="1"/>
            <a:r>
              <a:rPr lang="en-US" dirty="0" smtClean="0"/>
              <a:t>New </a:t>
            </a:r>
            <a:r>
              <a:rPr lang="en-US" dirty="0"/>
              <a:t>Hampshire is the 42nd most populous state in the </a:t>
            </a:r>
            <a:r>
              <a:rPr lang="en-US" dirty="0" smtClean="0"/>
              <a:t>USA</a:t>
            </a:r>
          </a:p>
          <a:p>
            <a:pPr marL="411480" lvl="1" indent="0">
              <a:buNone/>
            </a:pPr>
            <a:endParaRPr lang="en-US" dirty="0" smtClean="0"/>
          </a:p>
          <a:p>
            <a:pPr marL="114300" indent="0">
              <a:buNone/>
            </a:pPr>
            <a:r>
              <a:rPr lang="en-US" b="1" dirty="0" smtClean="0"/>
              <a:t>Area</a:t>
            </a:r>
            <a:r>
              <a:rPr lang="en-US" dirty="0" smtClean="0"/>
              <a:t>: 9,351 </a:t>
            </a:r>
            <a:r>
              <a:rPr lang="en-US" dirty="0"/>
              <a:t>square miles </a:t>
            </a:r>
            <a:endParaRPr lang="en-US" dirty="0" smtClean="0"/>
          </a:p>
          <a:p>
            <a:pPr lvl="1"/>
            <a:r>
              <a:rPr lang="en-US" dirty="0" smtClean="0"/>
              <a:t>New </a:t>
            </a:r>
            <a:r>
              <a:rPr lang="en-US" dirty="0"/>
              <a:t>Hampshire </a:t>
            </a:r>
            <a:r>
              <a:rPr lang="en-US" dirty="0">
                <a:solidFill>
                  <a:schemeClr val="tx1"/>
                </a:solidFill>
              </a:rPr>
              <a:t>is the </a:t>
            </a:r>
            <a:r>
              <a:rPr lang="en-US" dirty="0" smtClean="0">
                <a:solidFill>
                  <a:schemeClr val="tx1"/>
                </a:solidFill>
              </a:rPr>
              <a:t>46</a:t>
            </a:r>
            <a:r>
              <a:rPr lang="en-US" baseline="30000" dirty="0" smtClean="0">
                <a:solidFill>
                  <a:schemeClr val="tx1"/>
                </a:solidFill>
              </a:rPr>
              <a:t>th</a:t>
            </a:r>
            <a:r>
              <a:rPr lang="en-US" dirty="0" smtClean="0">
                <a:solidFill>
                  <a:schemeClr val="tx1"/>
                </a:solidFill>
              </a:rPr>
              <a:t> largest state</a:t>
            </a:r>
            <a:r>
              <a:rPr lang="en-US" dirty="0">
                <a:solidFill>
                  <a:schemeClr val="tx1"/>
                </a:solidFill>
              </a:rPr>
              <a:t> in the </a:t>
            </a:r>
            <a:r>
              <a:rPr lang="en-US" dirty="0" smtClean="0"/>
              <a:t>USA</a:t>
            </a:r>
          </a:p>
          <a:p>
            <a:pPr marL="114300" indent="0">
              <a:buNone/>
            </a:pPr>
            <a:r>
              <a:rPr lang="en-US" dirty="0"/>
              <a:t/>
            </a:r>
            <a:br>
              <a:rPr lang="en-US" dirty="0"/>
            </a:br>
            <a:r>
              <a:rPr lang="en-US" b="1" dirty="0"/>
              <a:t>Major Industries</a:t>
            </a:r>
            <a:r>
              <a:rPr lang="en-US" dirty="0"/>
              <a:t> - textiles, lumber, tourism, electronic equipment, software </a:t>
            </a:r>
            <a:endParaRPr lang="en-US" dirty="0" smtClean="0"/>
          </a:p>
          <a:p>
            <a:pPr marL="114300" indent="0">
              <a:buNone/>
            </a:pPr>
            <a:endParaRPr lang="en-US" dirty="0" smtClean="0"/>
          </a:p>
          <a:p>
            <a:pPr marL="114300" indent="0">
              <a:buNone/>
            </a:pPr>
            <a:r>
              <a:rPr lang="en-US" b="1" dirty="0"/>
              <a:t>State Nickname</a:t>
            </a:r>
            <a:r>
              <a:rPr lang="en-US" dirty="0"/>
              <a:t> - Granite </a:t>
            </a:r>
            <a:r>
              <a:rPr lang="en-US" dirty="0" smtClean="0"/>
              <a:t>State</a:t>
            </a:r>
          </a:p>
          <a:p>
            <a:pPr marL="114300" indent="0">
              <a:buNone/>
            </a:pPr>
            <a:r>
              <a:rPr lang="en-US" dirty="0"/>
              <a:t/>
            </a:r>
            <a:br>
              <a:rPr lang="en-US" dirty="0"/>
            </a:br>
            <a:r>
              <a:rPr lang="en-US" b="1" dirty="0" err="1"/>
              <a:t>State</a:t>
            </a:r>
            <a:r>
              <a:rPr lang="en-US" b="1" dirty="0"/>
              <a:t> Motto</a:t>
            </a:r>
            <a:r>
              <a:rPr lang="en-US" dirty="0"/>
              <a:t> - "Live Free or Die"</a:t>
            </a:r>
            <a:endParaRPr lang="en-US" dirty="0" smtClean="0"/>
          </a:p>
          <a:p>
            <a:endParaRPr lang="en-US" dirty="0"/>
          </a:p>
          <a:p>
            <a:endParaRPr lang="en-US" dirty="0"/>
          </a:p>
        </p:txBody>
      </p:sp>
      <p:pic>
        <p:nvPicPr>
          <p:cNvPr id="2049" name="Picture 1" descr="Persons under 5 years,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rsons under 18 years,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ersons 65 years and over,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male persons,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hite alone,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or African American alone,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merican Indian and Alaska Native alone,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sian alone,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Native Hawaiian and Other Pacific Islander alone,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wo or More Races,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ispanic or Latino,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ite alone, not Hispanic or Latino, percent definition and source in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19600"/>
            <a:ext cx="382589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JAY</a:t>
            </a:r>
            <a:endParaRPr lang="en-US" dirty="0"/>
          </a:p>
        </p:txBody>
      </p:sp>
      <p:sp>
        <p:nvSpPr>
          <p:cNvPr id="3" name="Content Placeholder 2"/>
          <p:cNvSpPr>
            <a:spLocks noGrp="1"/>
          </p:cNvSpPr>
          <p:nvPr>
            <p:ph idx="1"/>
          </p:nvPr>
        </p:nvSpPr>
        <p:spPr>
          <a:xfrm>
            <a:off x="457200" y="1752600"/>
            <a:ext cx="8305800" cy="4724400"/>
          </a:xfrm>
        </p:spPr>
        <p:txBody>
          <a:bodyPr>
            <a:normAutofit/>
          </a:bodyPr>
          <a:lstStyle/>
          <a:p>
            <a:r>
              <a:rPr lang="en-US" b="1" dirty="0" smtClean="0"/>
              <a:t>Medications</a:t>
            </a:r>
            <a:r>
              <a:rPr lang="en-US" dirty="0" smtClean="0"/>
              <a:t>:</a:t>
            </a:r>
          </a:p>
          <a:p>
            <a:pPr lvl="1"/>
            <a:r>
              <a:rPr lang="en-US" b="1" dirty="0" smtClean="0">
                <a:solidFill>
                  <a:schemeClr val="tx1"/>
                </a:solidFill>
              </a:rPr>
              <a:t>Depakote 1750 mg</a:t>
            </a:r>
          </a:p>
          <a:p>
            <a:pPr lvl="1"/>
            <a:r>
              <a:rPr lang="en-US" b="1" dirty="0" smtClean="0">
                <a:solidFill>
                  <a:schemeClr val="tx1"/>
                </a:solidFill>
              </a:rPr>
              <a:t>Topamax 100 mg</a:t>
            </a:r>
          </a:p>
          <a:p>
            <a:pPr lvl="1"/>
            <a:r>
              <a:rPr lang="en-US" b="1" dirty="0">
                <a:solidFill>
                  <a:schemeClr val="tx1"/>
                </a:solidFill>
              </a:rPr>
              <a:t>Risperdal </a:t>
            </a:r>
            <a:r>
              <a:rPr lang="en-US" b="1" dirty="0" smtClean="0">
                <a:solidFill>
                  <a:schemeClr val="tx1"/>
                </a:solidFill>
              </a:rPr>
              <a:t>0.5mg</a:t>
            </a:r>
          </a:p>
          <a:p>
            <a:pPr lvl="1"/>
            <a:r>
              <a:rPr lang="en-US" b="1" dirty="0" err="1" smtClean="0">
                <a:solidFill>
                  <a:schemeClr val="tx1"/>
                </a:solidFill>
              </a:rPr>
              <a:t>Celexa</a:t>
            </a:r>
            <a:r>
              <a:rPr lang="en-US" b="1" dirty="0" smtClean="0">
                <a:solidFill>
                  <a:schemeClr val="tx1"/>
                </a:solidFill>
              </a:rPr>
              <a:t> 40 mg</a:t>
            </a:r>
          </a:p>
          <a:p>
            <a:pPr lvl="1"/>
            <a:r>
              <a:rPr lang="en-US" b="1" dirty="0" err="1" smtClean="0">
                <a:solidFill>
                  <a:schemeClr val="tx1"/>
                </a:solidFill>
              </a:rPr>
              <a:t>Conazepam</a:t>
            </a:r>
            <a:r>
              <a:rPr lang="en-US" b="1" dirty="0" smtClean="0">
                <a:solidFill>
                  <a:schemeClr val="tx1"/>
                </a:solidFill>
              </a:rPr>
              <a:t> 1 mg </a:t>
            </a:r>
          </a:p>
          <a:p>
            <a:pPr lvl="1"/>
            <a:r>
              <a:rPr lang="en-US" b="1" dirty="0" smtClean="0">
                <a:solidFill>
                  <a:schemeClr val="tx1"/>
                </a:solidFill>
              </a:rPr>
              <a:t>Ambien 10 mg</a:t>
            </a:r>
          </a:p>
          <a:p>
            <a:pPr lvl="1"/>
            <a:r>
              <a:rPr lang="en-US" b="1" dirty="0" smtClean="0">
                <a:solidFill>
                  <a:schemeClr val="tx1"/>
                </a:solidFill>
              </a:rPr>
              <a:t>Levothyroxine 100 mg</a:t>
            </a:r>
          </a:p>
          <a:p>
            <a:pPr lvl="1"/>
            <a:endParaRPr lang="en-US" b="1" dirty="0">
              <a:solidFill>
                <a:schemeClr val="tx1"/>
              </a:solidFill>
            </a:endParaRPr>
          </a:p>
          <a:p>
            <a:pPr lvl="1"/>
            <a:r>
              <a:rPr lang="en-US" b="1" dirty="0" smtClean="0">
                <a:solidFill>
                  <a:schemeClr val="tx1"/>
                </a:solidFill>
              </a:rPr>
              <a:t>Lorazepam   PRN</a:t>
            </a:r>
          </a:p>
          <a:p>
            <a:pPr lvl="1"/>
            <a:r>
              <a:rPr lang="en-US" b="1" dirty="0" smtClean="0">
                <a:solidFill>
                  <a:schemeClr val="tx1"/>
                </a:solidFill>
              </a:rPr>
              <a:t>Acetaminophen 650 mg q 6 </a:t>
            </a:r>
            <a:r>
              <a:rPr lang="en-US" b="1" dirty="0" err="1" smtClean="0">
                <a:solidFill>
                  <a:schemeClr val="tx1"/>
                </a:solidFill>
              </a:rPr>
              <a:t>hrs</a:t>
            </a:r>
            <a:r>
              <a:rPr lang="en-US" b="1" dirty="0" smtClean="0">
                <a:solidFill>
                  <a:schemeClr val="tx1"/>
                </a:solidFill>
              </a:rPr>
              <a:t> PRN</a:t>
            </a:r>
          </a:p>
          <a:p>
            <a:pPr lvl="1"/>
            <a:r>
              <a:rPr lang="en-US" b="1" dirty="0" smtClean="0">
                <a:solidFill>
                  <a:schemeClr val="tx1"/>
                </a:solidFill>
              </a:rPr>
              <a:t>Ibuprofen 400 mg q 6 </a:t>
            </a:r>
            <a:r>
              <a:rPr lang="en-US" b="1" dirty="0" err="1" smtClean="0">
                <a:solidFill>
                  <a:schemeClr val="tx1"/>
                </a:solidFill>
              </a:rPr>
              <a:t>hrs</a:t>
            </a:r>
            <a:r>
              <a:rPr lang="en-US" b="1" dirty="0" smtClean="0">
                <a:solidFill>
                  <a:schemeClr val="tx1"/>
                </a:solidFill>
              </a:rPr>
              <a:t> PRN</a:t>
            </a:r>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245012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3600" b="1" dirty="0" smtClean="0"/>
              <a:t>Questions</a:t>
            </a:r>
          </a:p>
        </p:txBody>
      </p:sp>
      <p:sp>
        <p:nvSpPr>
          <p:cNvPr id="17411" name="Rectangle 3"/>
          <p:cNvSpPr>
            <a:spLocks noGrp="1" noChangeArrowheads="1"/>
          </p:cNvSpPr>
          <p:nvPr>
            <p:ph type="body" idx="1"/>
          </p:nvPr>
        </p:nvSpPr>
        <p:spPr>
          <a:xfrm>
            <a:off x="381000" y="1905000"/>
            <a:ext cx="8382000" cy="4648200"/>
          </a:xfrm>
        </p:spPr>
        <p:txBody>
          <a:bodyPr>
            <a:normAutofit fontScale="85000" lnSpcReduction="20000"/>
          </a:bodyPr>
          <a:lstStyle/>
          <a:p>
            <a:r>
              <a:rPr lang="en-US" altLang="en-US" sz="2800" b="1" dirty="0" smtClean="0">
                <a:solidFill>
                  <a:schemeClr val="tx1"/>
                </a:solidFill>
              </a:rPr>
              <a:t>Does he need to be on so many  medications?  Are the medications working?</a:t>
            </a:r>
          </a:p>
          <a:p>
            <a:endParaRPr lang="en-US" altLang="en-US" sz="2800" b="1" dirty="0" smtClean="0">
              <a:solidFill>
                <a:schemeClr val="tx1"/>
              </a:solidFill>
            </a:endParaRPr>
          </a:p>
          <a:p>
            <a:r>
              <a:rPr lang="en-US" altLang="en-US" sz="2800" b="1" dirty="0" smtClean="0">
                <a:solidFill>
                  <a:schemeClr val="tx1"/>
                </a:solidFill>
              </a:rPr>
              <a:t>What can we do to keep him more active in the community?</a:t>
            </a:r>
          </a:p>
          <a:p>
            <a:endParaRPr lang="en-US" altLang="en-US" sz="2800" b="1" dirty="0" smtClean="0">
              <a:solidFill>
                <a:schemeClr val="tx1"/>
              </a:solidFill>
            </a:endParaRPr>
          </a:p>
          <a:p>
            <a:r>
              <a:rPr lang="en-US" altLang="en-US" sz="2800" b="1" dirty="0" smtClean="0">
                <a:solidFill>
                  <a:schemeClr val="tx1"/>
                </a:solidFill>
              </a:rPr>
              <a:t>Why challenging behaviors?  </a:t>
            </a:r>
          </a:p>
          <a:p>
            <a:pPr lvl="1"/>
            <a:r>
              <a:rPr lang="en-US" altLang="en-US" b="1" dirty="0" smtClean="0">
                <a:solidFill>
                  <a:schemeClr val="tx1"/>
                </a:solidFill>
              </a:rPr>
              <a:t>What causes them?</a:t>
            </a:r>
          </a:p>
          <a:p>
            <a:pPr lvl="1"/>
            <a:r>
              <a:rPr lang="en-US" altLang="en-US" b="1" dirty="0" smtClean="0">
                <a:solidFill>
                  <a:schemeClr val="tx1"/>
                </a:solidFill>
              </a:rPr>
              <a:t>What happens as a result of them?</a:t>
            </a:r>
          </a:p>
          <a:p>
            <a:endParaRPr lang="en-US" altLang="en-US" sz="2800" b="1" dirty="0" smtClean="0">
              <a:solidFill>
                <a:schemeClr val="tx1"/>
              </a:solidFill>
            </a:endParaRPr>
          </a:p>
          <a:p>
            <a:r>
              <a:rPr lang="en-US" altLang="en-US" sz="2800" b="1" dirty="0" smtClean="0">
                <a:solidFill>
                  <a:schemeClr val="tx1"/>
                </a:solidFill>
              </a:rPr>
              <a:t>Environmental/personnel contributions?</a:t>
            </a:r>
          </a:p>
          <a:p>
            <a:endParaRPr lang="en-US" altLang="en-US" sz="2800" b="1" dirty="0" smtClean="0">
              <a:solidFill>
                <a:schemeClr val="tx1"/>
              </a:solidFill>
            </a:endParaRPr>
          </a:p>
          <a:p>
            <a:r>
              <a:rPr lang="en-US" altLang="en-US" sz="2800" b="1" dirty="0" smtClean="0">
                <a:solidFill>
                  <a:schemeClr val="tx1"/>
                </a:solidFill>
              </a:rPr>
              <a:t>Cognitive contributions?</a:t>
            </a:r>
          </a:p>
          <a:p>
            <a:pPr lvl="1" eaLnBrk="1" hangingPunct="1">
              <a:buFontTx/>
              <a:buNone/>
            </a:pPr>
            <a:endParaRPr lang="en-US" altLang="en-US" dirty="0" smtClean="0"/>
          </a:p>
        </p:txBody>
      </p:sp>
    </p:spTree>
    <p:extLst>
      <p:ext uri="{BB962C8B-B14F-4D97-AF65-F5344CB8AC3E}">
        <p14:creationId xmlns:p14="http://schemas.microsoft.com/office/powerpoint/2010/main" val="390410798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90525" y="266700"/>
            <a:ext cx="7466013" cy="1104900"/>
          </a:xfrm>
        </p:spPr>
        <p:txBody>
          <a:bodyPr>
            <a:normAutofit fontScale="90000"/>
          </a:bodyPr>
          <a:lstStyle/>
          <a:p>
            <a:r>
              <a:rPr lang="en-US" altLang="en-US" smtClean="0"/>
              <a:t>Ways to Deal with </a:t>
            </a:r>
            <a:br>
              <a:rPr lang="en-US" altLang="en-US" smtClean="0"/>
            </a:br>
            <a:r>
              <a:rPr lang="en-US" altLang="en-US" smtClean="0"/>
              <a:t>Challenging Behaviors</a:t>
            </a:r>
          </a:p>
        </p:txBody>
      </p:sp>
      <p:sp>
        <p:nvSpPr>
          <p:cNvPr id="1028" name="Rectangle 4"/>
          <p:cNvSpPr>
            <a:spLocks noGrp="1" noChangeArrowheads="1"/>
          </p:cNvSpPr>
          <p:nvPr>
            <p:ph type="body" sz="half" idx="2"/>
          </p:nvPr>
        </p:nvSpPr>
        <p:spPr>
          <a:xfrm>
            <a:off x="4876800" y="1752600"/>
            <a:ext cx="4114800" cy="4876800"/>
          </a:xfrm>
        </p:spPr>
        <p:txBody>
          <a:bodyPr>
            <a:normAutofit fontScale="92500" lnSpcReduction="10000"/>
          </a:bodyPr>
          <a:lstStyle/>
          <a:p>
            <a:r>
              <a:rPr lang="en-US" altLang="en-US" sz="2800" b="1" dirty="0" smtClean="0">
                <a:solidFill>
                  <a:schemeClr val="tx1"/>
                </a:solidFill>
              </a:rPr>
              <a:t>Medications</a:t>
            </a:r>
          </a:p>
          <a:p>
            <a:endParaRPr lang="en-US" altLang="en-US" sz="2800" b="1" dirty="0" smtClean="0">
              <a:solidFill>
                <a:schemeClr val="tx1"/>
              </a:solidFill>
            </a:endParaRPr>
          </a:p>
          <a:p>
            <a:r>
              <a:rPr lang="en-US" altLang="en-US" sz="2800" b="1" dirty="0" smtClean="0">
                <a:solidFill>
                  <a:schemeClr val="tx1"/>
                </a:solidFill>
              </a:rPr>
              <a:t>Behavioral Programs</a:t>
            </a:r>
          </a:p>
          <a:p>
            <a:endParaRPr lang="en-US" altLang="en-US" sz="2800" b="1" dirty="0" smtClean="0">
              <a:solidFill>
                <a:schemeClr val="tx1"/>
              </a:solidFill>
            </a:endParaRPr>
          </a:p>
          <a:p>
            <a:r>
              <a:rPr lang="en-US" altLang="en-US" sz="2800" b="1" dirty="0" smtClean="0">
                <a:solidFill>
                  <a:schemeClr val="tx1"/>
                </a:solidFill>
              </a:rPr>
              <a:t>Cognitive Remediation Strategies</a:t>
            </a:r>
          </a:p>
          <a:p>
            <a:endParaRPr lang="en-US" altLang="en-US" sz="2800" b="1" dirty="0">
              <a:solidFill>
                <a:schemeClr val="tx1"/>
              </a:solidFill>
            </a:endParaRPr>
          </a:p>
          <a:p>
            <a:r>
              <a:rPr lang="en-US" altLang="en-US" sz="2800" b="1" i="1" dirty="0" smtClean="0">
                <a:solidFill>
                  <a:schemeClr val="tx1"/>
                </a:solidFill>
              </a:rPr>
              <a:t>Every admission starts with comprehensive evaluation</a:t>
            </a:r>
          </a:p>
        </p:txBody>
      </p:sp>
      <p:graphicFrame>
        <p:nvGraphicFramePr>
          <p:cNvPr id="1026" name="Object 2"/>
          <p:cNvGraphicFramePr>
            <a:graphicFrameLocks noGrp="1" noChangeAspect="1"/>
          </p:cNvGraphicFramePr>
          <p:nvPr>
            <p:ph type="clipArt" sz="half" idx="1"/>
          </p:nvPr>
        </p:nvGraphicFramePr>
        <p:xfrm>
          <a:off x="304800" y="1600200"/>
          <a:ext cx="4327525" cy="4724400"/>
        </p:xfrm>
        <a:graphic>
          <a:graphicData uri="http://schemas.openxmlformats.org/presentationml/2006/ole">
            <mc:AlternateContent xmlns:mc="http://schemas.openxmlformats.org/markup-compatibility/2006">
              <mc:Choice xmlns:v="urn:schemas-microsoft-com:vml" Requires="v">
                <p:oleObj spid="_x0000_s1118" name="Bitmap Image" r:id="rId3" imgW="2666667" imgH="2838846" progId="PBrush">
                  <p:embed/>
                </p:oleObj>
              </mc:Choice>
              <mc:Fallback>
                <p:oleObj name="Bitmap Image" r:id="rId3" imgW="2666667" imgH="283884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4327525" cy="4724400"/>
                      </a:xfrm>
                      <a:prstGeom prst="rect">
                        <a:avLst/>
                      </a:prstGeom>
                    </p:spPr>
                  </p:pic>
                </p:oleObj>
              </mc:Fallback>
            </mc:AlternateContent>
          </a:graphicData>
        </a:graphic>
      </p:graphicFrame>
    </p:spTree>
    <p:extLst>
      <p:ext uri="{BB962C8B-B14F-4D97-AF65-F5344CB8AC3E}">
        <p14:creationId xmlns:p14="http://schemas.microsoft.com/office/powerpoint/2010/main" val="904805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610600" cy="1527175"/>
          </a:xfrm>
        </p:spPr>
        <p:txBody>
          <a:bodyPr/>
          <a:lstStyle/>
          <a:p>
            <a:pPr eaLnBrk="1" hangingPunct="1"/>
            <a:r>
              <a:rPr lang="en-US" altLang="en-US" sz="3000" dirty="0" err="1" smtClean="0"/>
              <a:t>ThE</a:t>
            </a:r>
            <a:r>
              <a:rPr lang="en-US" altLang="en-US" sz="3000" dirty="0" smtClean="0"/>
              <a:t> </a:t>
            </a:r>
            <a:r>
              <a:rPr lang="en-US" altLang="en-US" sz="3000" dirty="0" err="1" smtClean="0"/>
              <a:t>gOOD</a:t>
            </a:r>
            <a:r>
              <a:rPr lang="en-US" altLang="en-US" sz="3000" dirty="0" smtClean="0"/>
              <a:t> NEWS: ALL BEHAVIOR </a:t>
            </a:r>
            <a:br>
              <a:rPr lang="en-US" altLang="en-US" sz="3000" dirty="0" smtClean="0"/>
            </a:br>
            <a:r>
              <a:rPr lang="en-US" altLang="en-US" sz="3000" dirty="0" smtClean="0"/>
              <a:t>SERVES A PURPOSE</a:t>
            </a:r>
          </a:p>
        </p:txBody>
      </p:sp>
      <p:sp>
        <p:nvSpPr>
          <p:cNvPr id="26627" name="Rectangle 3"/>
          <p:cNvSpPr>
            <a:spLocks noGrp="1" noChangeArrowheads="1"/>
          </p:cNvSpPr>
          <p:nvPr>
            <p:ph type="body" idx="1"/>
          </p:nvPr>
        </p:nvSpPr>
        <p:spPr>
          <a:xfrm>
            <a:off x="381000" y="1905000"/>
            <a:ext cx="8229600" cy="4648200"/>
          </a:xfrm>
        </p:spPr>
        <p:txBody>
          <a:bodyPr/>
          <a:lstStyle/>
          <a:p>
            <a:pPr eaLnBrk="1" hangingPunct="1">
              <a:lnSpc>
                <a:spcPct val="80000"/>
              </a:lnSpc>
            </a:pPr>
            <a:r>
              <a:rPr lang="en-US" altLang="en-US" b="1" dirty="0" smtClean="0">
                <a:solidFill>
                  <a:schemeClr val="tx1"/>
                </a:solidFill>
              </a:rPr>
              <a:t>We do not want to just extinguish a behavior that is being used as a form of communication</a:t>
            </a:r>
          </a:p>
          <a:p>
            <a:pPr eaLnBrk="1" hangingPunct="1">
              <a:lnSpc>
                <a:spcPct val="80000"/>
              </a:lnSpc>
            </a:pPr>
            <a:endParaRPr lang="en-US" altLang="en-US" b="1" dirty="0" smtClean="0">
              <a:solidFill>
                <a:schemeClr val="tx1"/>
              </a:solidFill>
            </a:endParaRPr>
          </a:p>
          <a:p>
            <a:pPr eaLnBrk="1" hangingPunct="1">
              <a:lnSpc>
                <a:spcPct val="80000"/>
              </a:lnSpc>
            </a:pPr>
            <a:r>
              <a:rPr lang="en-US" altLang="en-US" b="1" dirty="0" smtClean="0">
                <a:solidFill>
                  <a:schemeClr val="tx1"/>
                </a:solidFill>
              </a:rPr>
              <a:t>Must give an appropriate alternative</a:t>
            </a:r>
          </a:p>
          <a:p>
            <a:pPr eaLnBrk="1" hangingPunct="1">
              <a:lnSpc>
                <a:spcPct val="80000"/>
              </a:lnSpc>
            </a:pPr>
            <a:endParaRPr lang="en-US" altLang="en-US" b="1" dirty="0" smtClean="0">
              <a:solidFill>
                <a:schemeClr val="tx1"/>
              </a:solidFill>
            </a:endParaRPr>
          </a:p>
          <a:p>
            <a:pPr eaLnBrk="1" hangingPunct="1">
              <a:lnSpc>
                <a:spcPct val="80000"/>
              </a:lnSpc>
            </a:pPr>
            <a:r>
              <a:rPr lang="en-US" altLang="en-US" b="1" dirty="0" smtClean="0">
                <a:solidFill>
                  <a:schemeClr val="tx1"/>
                </a:solidFill>
              </a:rPr>
              <a:t>Key:  In order to change a behavior we must be able to provide an appropriate replacement behavior with which an individual can obtain desired consequence</a:t>
            </a:r>
          </a:p>
        </p:txBody>
      </p:sp>
    </p:spTree>
    <p:extLst>
      <p:ext uri="{BB962C8B-B14F-4D97-AF65-F5344CB8AC3E}">
        <p14:creationId xmlns:p14="http://schemas.microsoft.com/office/powerpoint/2010/main" val="30270032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381000"/>
            <a:ext cx="6781800" cy="1219200"/>
          </a:xfrm>
        </p:spPr>
        <p:txBody>
          <a:bodyPr>
            <a:normAutofit fontScale="90000"/>
          </a:bodyPr>
          <a:lstStyle/>
          <a:p>
            <a:r>
              <a:rPr lang="en-US" altLang="en-US" sz="3200" smtClean="0"/>
              <a:t>Challenges may be related to personality changes:</a:t>
            </a:r>
            <a:br>
              <a:rPr lang="en-US" altLang="en-US" sz="3200" smtClean="0"/>
            </a:br>
            <a:endParaRPr lang="en-US" altLang="en-US" sz="3200" smtClean="0"/>
          </a:p>
        </p:txBody>
      </p:sp>
      <p:sp>
        <p:nvSpPr>
          <p:cNvPr id="18435" name="Rectangle 3"/>
          <p:cNvSpPr>
            <a:spLocks noGrp="1" noChangeArrowheads="1"/>
          </p:cNvSpPr>
          <p:nvPr>
            <p:ph type="body" idx="1"/>
          </p:nvPr>
        </p:nvSpPr>
        <p:spPr>
          <a:xfrm>
            <a:off x="990600" y="1600200"/>
            <a:ext cx="7239000" cy="4953000"/>
          </a:xfrm>
        </p:spPr>
        <p:txBody>
          <a:bodyPr>
            <a:normAutofit/>
          </a:bodyPr>
          <a:lstStyle/>
          <a:p>
            <a:pPr marL="0" indent="0">
              <a:buFontTx/>
              <a:buNone/>
            </a:pPr>
            <a:r>
              <a:rPr lang="en-US" altLang="en-US" sz="2800" b="1" dirty="0" smtClean="0">
                <a:solidFill>
                  <a:schemeClr val="tx1"/>
                </a:solidFill>
              </a:rPr>
              <a:t>Decreased social and self awareness</a:t>
            </a:r>
          </a:p>
          <a:p>
            <a:pPr marL="788988" lvl="1"/>
            <a:r>
              <a:rPr lang="en-US" altLang="en-US" sz="2400" b="1" dirty="0" smtClean="0">
                <a:solidFill>
                  <a:schemeClr val="tx1"/>
                </a:solidFill>
              </a:rPr>
              <a:t>Decreased boundaries</a:t>
            </a:r>
          </a:p>
          <a:p>
            <a:pPr marL="788988" lvl="1"/>
            <a:r>
              <a:rPr lang="en-US" altLang="en-US" sz="2400" b="1" dirty="0" smtClean="0">
                <a:solidFill>
                  <a:schemeClr val="tx1"/>
                </a:solidFill>
              </a:rPr>
              <a:t>Intrusive</a:t>
            </a:r>
          </a:p>
          <a:p>
            <a:pPr marL="788988" lvl="1"/>
            <a:r>
              <a:rPr lang="en-US" altLang="en-US" sz="2400" b="1" dirty="0" smtClean="0">
                <a:solidFill>
                  <a:schemeClr val="tx1"/>
                </a:solidFill>
              </a:rPr>
              <a:t>Sexually inappropriate</a:t>
            </a:r>
          </a:p>
          <a:p>
            <a:pPr marL="788988" lvl="1"/>
            <a:r>
              <a:rPr lang="en-US" altLang="en-US" sz="2400" b="1" dirty="0" smtClean="0">
                <a:solidFill>
                  <a:schemeClr val="tx1"/>
                </a:solidFill>
              </a:rPr>
              <a:t>No “filter” on their thoughts/conversations</a:t>
            </a:r>
          </a:p>
          <a:p>
            <a:pPr marL="788988" lvl="1"/>
            <a:r>
              <a:rPr lang="en-US" altLang="en-US" sz="2400" b="1" dirty="0" smtClean="0">
                <a:solidFill>
                  <a:schemeClr val="tx1"/>
                </a:solidFill>
              </a:rPr>
              <a:t>Not picking up on social cues</a:t>
            </a:r>
          </a:p>
          <a:p>
            <a:pPr marL="788988" lvl="1"/>
            <a:r>
              <a:rPr lang="en-US" altLang="en-US" sz="2400" b="1" dirty="0" smtClean="0">
                <a:solidFill>
                  <a:schemeClr val="tx1"/>
                </a:solidFill>
              </a:rPr>
              <a:t>Irritability</a:t>
            </a:r>
          </a:p>
          <a:p>
            <a:pPr marL="788988" lvl="1"/>
            <a:r>
              <a:rPr lang="en-US" altLang="en-US" sz="2400" b="1" dirty="0" smtClean="0">
                <a:solidFill>
                  <a:schemeClr val="tx1"/>
                </a:solidFill>
              </a:rPr>
              <a:t>Mood swings</a:t>
            </a:r>
          </a:p>
          <a:p>
            <a:pPr marL="788988" lvl="1"/>
            <a:r>
              <a:rPr lang="en-US" altLang="en-US" sz="2400" b="1" dirty="0" smtClean="0">
                <a:solidFill>
                  <a:schemeClr val="tx1"/>
                </a:solidFill>
              </a:rPr>
              <a:t>Decreased frustration tolerance</a:t>
            </a:r>
          </a:p>
          <a:p>
            <a:pPr marL="788988" lvl="1"/>
            <a:r>
              <a:rPr lang="en-US" altLang="en-US" sz="2400" b="1" dirty="0" smtClean="0">
                <a:solidFill>
                  <a:schemeClr val="tx1"/>
                </a:solidFill>
              </a:rPr>
              <a:t>Decreased ability to delay gratification</a:t>
            </a:r>
          </a:p>
        </p:txBody>
      </p:sp>
    </p:spTree>
    <p:extLst>
      <p:ext uri="{BB962C8B-B14F-4D97-AF65-F5344CB8AC3E}">
        <p14:creationId xmlns:p14="http://schemas.microsoft.com/office/powerpoint/2010/main" val="17559133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001000" cy="1527175"/>
          </a:xfrm>
        </p:spPr>
        <p:txBody>
          <a:bodyPr/>
          <a:lstStyle/>
          <a:p>
            <a:r>
              <a:rPr lang="en-US" altLang="en-US" sz="3600" dirty="0" smtClean="0"/>
              <a:t>Challenges may be related to cognitive changes:</a:t>
            </a:r>
          </a:p>
        </p:txBody>
      </p:sp>
      <p:sp>
        <p:nvSpPr>
          <p:cNvPr id="13315" name="Rectangle 3"/>
          <p:cNvSpPr>
            <a:spLocks noGrp="1" noChangeArrowheads="1"/>
          </p:cNvSpPr>
          <p:nvPr>
            <p:ph type="body" sz="half" idx="2"/>
          </p:nvPr>
        </p:nvSpPr>
        <p:spPr>
          <a:xfrm>
            <a:off x="269789" y="1721708"/>
            <a:ext cx="8839200" cy="5105400"/>
          </a:xfrm>
        </p:spPr>
        <p:txBody>
          <a:bodyPr>
            <a:normAutofit fontScale="85000" lnSpcReduction="20000"/>
          </a:bodyPr>
          <a:lstStyle/>
          <a:p>
            <a:r>
              <a:rPr lang="en-US" altLang="en-US" sz="2800" b="1" dirty="0" smtClean="0">
                <a:solidFill>
                  <a:schemeClr val="tx1"/>
                </a:solidFill>
                <a:sym typeface="Wingdings" pitchFamily="2" charset="2"/>
              </a:rPr>
              <a:t>Poor judgment</a:t>
            </a:r>
            <a:r>
              <a:rPr lang="en-US" altLang="en-US" sz="2800" b="1" dirty="0" smtClean="0">
                <a:solidFill>
                  <a:schemeClr val="tx1"/>
                </a:solidFill>
              </a:rPr>
              <a:t> = decreased ability to anticipate consequences of their actions</a:t>
            </a:r>
          </a:p>
          <a:p>
            <a:endParaRPr lang="en-US" altLang="en-US" sz="1400" b="1" dirty="0" smtClean="0">
              <a:solidFill>
                <a:schemeClr val="tx1"/>
              </a:solidFill>
              <a:sym typeface="Wingdings" pitchFamily="2" charset="2"/>
            </a:endParaRPr>
          </a:p>
          <a:p>
            <a:pPr>
              <a:buFontTx/>
              <a:buNone/>
            </a:pPr>
            <a:endParaRPr lang="en-US" altLang="en-US" sz="700" b="1" dirty="0" smtClean="0">
              <a:solidFill>
                <a:schemeClr val="tx1"/>
              </a:solidFill>
              <a:sym typeface="Wingdings" pitchFamily="2" charset="2"/>
            </a:endParaRPr>
          </a:p>
          <a:p>
            <a:r>
              <a:rPr lang="en-US" altLang="en-US" sz="2800" b="1" dirty="0">
                <a:solidFill>
                  <a:schemeClr val="tx1"/>
                </a:solidFill>
                <a:sym typeface="Wingdings" pitchFamily="2" charset="2"/>
              </a:rPr>
              <a:t>Decreased cognitive </a:t>
            </a:r>
            <a:r>
              <a:rPr lang="en-US" altLang="en-US" sz="2800" b="1" dirty="0" smtClean="0">
                <a:solidFill>
                  <a:schemeClr val="tx1"/>
                </a:solidFill>
                <a:sym typeface="Wingdings" pitchFamily="2" charset="2"/>
              </a:rPr>
              <a:t>flexibility</a:t>
            </a:r>
          </a:p>
          <a:p>
            <a:endParaRPr lang="en-US" altLang="en-US" sz="2800" b="1" dirty="0">
              <a:solidFill>
                <a:schemeClr val="tx1"/>
              </a:solidFill>
              <a:sym typeface="Wingdings" pitchFamily="2" charset="2"/>
            </a:endParaRPr>
          </a:p>
          <a:p>
            <a:r>
              <a:rPr lang="en-US" altLang="en-US" sz="2800" b="1" dirty="0" smtClean="0">
                <a:solidFill>
                  <a:schemeClr val="tx1"/>
                </a:solidFill>
                <a:sym typeface="Wingdings" pitchFamily="2" charset="2"/>
              </a:rPr>
              <a:t>Impulsivity</a:t>
            </a:r>
          </a:p>
          <a:p>
            <a:pPr>
              <a:buFontTx/>
              <a:buNone/>
            </a:pPr>
            <a:endParaRPr lang="en-US" altLang="en-US" sz="1400" b="1" dirty="0" smtClean="0">
              <a:solidFill>
                <a:schemeClr val="tx1"/>
              </a:solidFill>
              <a:sym typeface="Wingdings" pitchFamily="2" charset="2"/>
            </a:endParaRPr>
          </a:p>
          <a:p>
            <a:r>
              <a:rPr lang="en-US" altLang="en-US" sz="2800" b="1" dirty="0" smtClean="0">
                <a:solidFill>
                  <a:schemeClr val="tx1"/>
                </a:solidFill>
                <a:sym typeface="Wingdings" pitchFamily="2" charset="2"/>
              </a:rPr>
              <a:t>Inaccurate self-monitoring, poor sense of difficulties and their impact on every day functioning</a:t>
            </a:r>
          </a:p>
          <a:p>
            <a:pPr marL="114300" indent="0">
              <a:buNone/>
            </a:pPr>
            <a:endParaRPr lang="en-US" altLang="en-US" sz="2800" b="1" dirty="0" smtClean="0">
              <a:solidFill>
                <a:schemeClr val="tx1"/>
              </a:solidFill>
              <a:sym typeface="Wingdings" pitchFamily="2" charset="2"/>
            </a:endParaRPr>
          </a:p>
          <a:p>
            <a:r>
              <a:rPr lang="en-US" altLang="en-US" sz="2800" b="1" dirty="0" smtClean="0">
                <a:solidFill>
                  <a:schemeClr val="tx1"/>
                </a:solidFill>
                <a:sym typeface="Wingdings" pitchFamily="2" charset="2"/>
              </a:rPr>
              <a:t>Difficulty </a:t>
            </a:r>
            <a:r>
              <a:rPr lang="en-US" altLang="en-US" sz="2800" b="1" dirty="0">
                <a:solidFill>
                  <a:schemeClr val="tx1"/>
                </a:solidFill>
                <a:sym typeface="Wingdings" pitchFamily="2" charset="2"/>
              </a:rPr>
              <a:t>in attention and concentration—ability to filter out sensory </a:t>
            </a:r>
            <a:r>
              <a:rPr lang="en-US" altLang="en-US" sz="2800" b="1" dirty="0" smtClean="0">
                <a:solidFill>
                  <a:schemeClr val="tx1"/>
                </a:solidFill>
                <a:sym typeface="Wingdings" pitchFamily="2" charset="2"/>
              </a:rPr>
              <a:t>information</a:t>
            </a:r>
          </a:p>
          <a:p>
            <a:pPr marL="114300" indent="0">
              <a:buNone/>
            </a:pPr>
            <a:endParaRPr lang="en-US" altLang="en-US" sz="2800" b="1" dirty="0" smtClean="0">
              <a:solidFill>
                <a:schemeClr val="tx1"/>
              </a:solidFill>
              <a:sym typeface="Wingdings" pitchFamily="2" charset="2"/>
            </a:endParaRPr>
          </a:p>
          <a:p>
            <a:r>
              <a:rPr lang="en-US" altLang="en-US" sz="2800" b="1" dirty="0" smtClean="0">
                <a:solidFill>
                  <a:schemeClr val="tx1"/>
                </a:solidFill>
                <a:sym typeface="Wingdings" pitchFamily="2" charset="2"/>
              </a:rPr>
              <a:t>Receptive </a:t>
            </a:r>
            <a:r>
              <a:rPr lang="en-US" altLang="en-US" sz="2800" b="1" dirty="0">
                <a:solidFill>
                  <a:schemeClr val="tx1"/>
                </a:solidFill>
                <a:sym typeface="Wingdings" pitchFamily="2" charset="2"/>
              </a:rPr>
              <a:t>and expressive language difficulties</a:t>
            </a:r>
            <a:endParaRPr lang="en-US" altLang="en-US" sz="2800" b="1" dirty="0">
              <a:solidFill>
                <a:schemeClr val="tx1"/>
              </a:solidFill>
            </a:endParaRPr>
          </a:p>
          <a:p>
            <a:endParaRPr lang="en-US" altLang="en-US" sz="2800" dirty="0" smtClean="0">
              <a:solidFill>
                <a:schemeClr val="tx1"/>
              </a:solidFill>
            </a:endParaRPr>
          </a:p>
        </p:txBody>
      </p:sp>
    </p:spTree>
    <p:extLst>
      <p:ext uri="{BB962C8B-B14F-4D97-AF65-F5344CB8AC3E}">
        <p14:creationId xmlns:p14="http://schemas.microsoft.com/office/powerpoint/2010/main" val="900067346"/>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219200" y="381000"/>
            <a:ext cx="6781800" cy="1527175"/>
          </a:xfrm>
        </p:spPr>
        <p:txBody>
          <a:bodyPr/>
          <a:lstStyle/>
          <a:p>
            <a:r>
              <a:rPr lang="en-US" altLang="en-US" smtClean="0"/>
              <a:t>Challenges related to “Deficit Syndromes”</a:t>
            </a:r>
          </a:p>
        </p:txBody>
      </p:sp>
      <p:sp>
        <p:nvSpPr>
          <p:cNvPr id="21507" name="Rectangle 1027"/>
          <p:cNvSpPr>
            <a:spLocks noGrp="1" noChangeArrowheads="1"/>
          </p:cNvSpPr>
          <p:nvPr>
            <p:ph type="body" idx="1"/>
          </p:nvPr>
        </p:nvSpPr>
        <p:spPr>
          <a:xfrm>
            <a:off x="1219200" y="1981200"/>
            <a:ext cx="6781800" cy="3962400"/>
          </a:xfrm>
        </p:spPr>
        <p:txBody>
          <a:bodyPr/>
          <a:lstStyle/>
          <a:p>
            <a:r>
              <a:rPr lang="en-US" altLang="en-US" sz="4000" dirty="0" smtClean="0">
                <a:solidFill>
                  <a:schemeClr val="tx1"/>
                </a:solidFill>
              </a:rPr>
              <a:t>Apathy</a:t>
            </a:r>
          </a:p>
          <a:p>
            <a:pPr>
              <a:buFontTx/>
              <a:buNone/>
            </a:pPr>
            <a:endParaRPr lang="en-US" altLang="en-US" sz="1400" dirty="0" smtClean="0">
              <a:solidFill>
                <a:schemeClr val="tx1"/>
              </a:solidFill>
            </a:endParaRPr>
          </a:p>
          <a:p>
            <a:r>
              <a:rPr lang="en-US" altLang="en-US" sz="4000" dirty="0" smtClean="0">
                <a:solidFill>
                  <a:schemeClr val="tx1"/>
                </a:solidFill>
              </a:rPr>
              <a:t>Isolation</a:t>
            </a:r>
          </a:p>
          <a:p>
            <a:endParaRPr lang="en-US" altLang="en-US" sz="1400" dirty="0" smtClean="0">
              <a:solidFill>
                <a:schemeClr val="tx1"/>
              </a:solidFill>
            </a:endParaRPr>
          </a:p>
          <a:p>
            <a:r>
              <a:rPr lang="en-US" altLang="en-US" sz="4000" dirty="0" smtClean="0">
                <a:solidFill>
                  <a:schemeClr val="tx1"/>
                </a:solidFill>
              </a:rPr>
              <a:t>Withdrawal</a:t>
            </a:r>
          </a:p>
          <a:p>
            <a:endParaRPr lang="en-US" altLang="en-US" sz="1200" dirty="0" smtClean="0">
              <a:solidFill>
                <a:schemeClr val="tx1"/>
              </a:solidFill>
            </a:endParaRPr>
          </a:p>
          <a:p>
            <a:r>
              <a:rPr lang="en-US" altLang="en-US" sz="4000" dirty="0" smtClean="0">
                <a:solidFill>
                  <a:schemeClr val="tx1"/>
                </a:solidFill>
              </a:rPr>
              <a:t>Low motivation</a:t>
            </a:r>
          </a:p>
        </p:txBody>
      </p:sp>
    </p:spTree>
    <p:extLst>
      <p:ext uri="{BB962C8B-B14F-4D97-AF65-F5344CB8AC3E}">
        <p14:creationId xmlns:p14="http://schemas.microsoft.com/office/powerpoint/2010/main" val="801308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altLang="en-US" b="1" smtClean="0"/>
              <a:t>Approach to Dyscontrol Syndromes</a:t>
            </a:r>
          </a:p>
        </p:txBody>
      </p:sp>
      <p:sp>
        <p:nvSpPr>
          <p:cNvPr id="11267" name="Rectangle 3"/>
          <p:cNvSpPr>
            <a:spLocks noGrp="1" noChangeArrowheads="1"/>
          </p:cNvSpPr>
          <p:nvPr>
            <p:ph type="body" idx="1"/>
          </p:nvPr>
        </p:nvSpPr>
        <p:spPr/>
        <p:txBody>
          <a:bodyPr>
            <a:noAutofit/>
          </a:bodyPr>
          <a:lstStyle/>
          <a:p>
            <a:pPr eaLnBrk="1" hangingPunct="1">
              <a:defRPr/>
            </a:pPr>
            <a:r>
              <a:rPr lang="en-US" sz="3200" b="1" dirty="0" smtClean="0">
                <a:solidFill>
                  <a:schemeClr val="tx1"/>
                </a:solidFill>
              </a:rPr>
              <a:t>Consider if due to:</a:t>
            </a:r>
          </a:p>
          <a:p>
            <a:pPr lvl="1" eaLnBrk="1" hangingPunct="1">
              <a:defRPr/>
            </a:pPr>
            <a:r>
              <a:rPr lang="en-US" sz="3200" b="1" dirty="0" smtClean="0">
                <a:solidFill>
                  <a:schemeClr val="tx1"/>
                </a:solidFill>
              </a:rPr>
              <a:t>Depression</a:t>
            </a:r>
          </a:p>
          <a:p>
            <a:pPr lvl="1" eaLnBrk="1" hangingPunct="1">
              <a:defRPr/>
            </a:pPr>
            <a:r>
              <a:rPr lang="en-US" sz="3200" b="1" dirty="0" smtClean="0">
                <a:solidFill>
                  <a:schemeClr val="tx1"/>
                </a:solidFill>
              </a:rPr>
              <a:t>Mania</a:t>
            </a:r>
          </a:p>
          <a:p>
            <a:pPr lvl="1" eaLnBrk="1" hangingPunct="1">
              <a:defRPr/>
            </a:pPr>
            <a:r>
              <a:rPr lang="en-US" sz="3200" b="1" dirty="0" smtClean="0">
                <a:solidFill>
                  <a:schemeClr val="tx1"/>
                </a:solidFill>
              </a:rPr>
              <a:t>Psychosis</a:t>
            </a:r>
          </a:p>
          <a:p>
            <a:pPr lvl="1" eaLnBrk="1" hangingPunct="1">
              <a:defRPr/>
            </a:pPr>
            <a:r>
              <a:rPr lang="en-US" sz="3200" b="1" dirty="0" smtClean="0">
                <a:solidFill>
                  <a:schemeClr val="tx1"/>
                </a:solidFill>
              </a:rPr>
              <a:t>Anxiety </a:t>
            </a:r>
          </a:p>
          <a:p>
            <a:pPr lvl="1">
              <a:defRPr/>
            </a:pPr>
            <a:r>
              <a:rPr lang="en-US" sz="3200" b="1" dirty="0">
                <a:solidFill>
                  <a:schemeClr val="tx1"/>
                </a:solidFill>
              </a:rPr>
              <a:t>Environmental </a:t>
            </a:r>
            <a:r>
              <a:rPr lang="en-US" sz="3200" b="1" dirty="0" smtClean="0">
                <a:solidFill>
                  <a:schemeClr val="tx1"/>
                </a:solidFill>
              </a:rPr>
              <a:t>factors</a:t>
            </a:r>
          </a:p>
          <a:p>
            <a:pPr lvl="1" eaLnBrk="1" hangingPunct="1">
              <a:defRPr/>
            </a:pPr>
            <a:endParaRPr lang="en-US" sz="3200" b="1" dirty="0" smtClean="0">
              <a:solidFill>
                <a:schemeClr val="tx1"/>
              </a:solidFill>
            </a:endParaRPr>
          </a:p>
          <a:p>
            <a:pPr eaLnBrk="1" hangingPunct="1">
              <a:defRPr/>
            </a:pPr>
            <a:r>
              <a:rPr lang="en-US" sz="3200" b="1" dirty="0" smtClean="0">
                <a:solidFill>
                  <a:schemeClr val="tx1"/>
                </a:solidFill>
              </a:rPr>
              <a:t>If so, treat accordingly</a:t>
            </a:r>
          </a:p>
        </p:txBody>
      </p:sp>
    </p:spTree>
    <p:extLst>
      <p:ext uri="{BB962C8B-B14F-4D97-AF65-F5344CB8AC3E}">
        <p14:creationId xmlns:p14="http://schemas.microsoft.com/office/powerpoint/2010/main" val="1952570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smtClean="0"/>
              <a:t>Search for Other Causes</a:t>
            </a:r>
          </a:p>
        </p:txBody>
      </p:sp>
      <p:sp>
        <p:nvSpPr>
          <p:cNvPr id="56323" name="Rectangle 3"/>
          <p:cNvSpPr>
            <a:spLocks noGrp="1" noChangeArrowheads="1"/>
          </p:cNvSpPr>
          <p:nvPr>
            <p:ph type="body" idx="1"/>
          </p:nvPr>
        </p:nvSpPr>
        <p:spPr>
          <a:xfrm>
            <a:off x="533400" y="1828800"/>
            <a:ext cx="8153400" cy="4724400"/>
          </a:xfrm>
        </p:spPr>
        <p:txBody>
          <a:bodyPr/>
          <a:lstStyle/>
          <a:p>
            <a:pPr eaLnBrk="1" hangingPunct="1">
              <a:lnSpc>
                <a:spcPct val="90000"/>
              </a:lnSpc>
              <a:defRPr/>
            </a:pPr>
            <a:r>
              <a:rPr lang="en-US" sz="2800" b="1" dirty="0" smtClean="0">
                <a:solidFill>
                  <a:schemeClr val="tx1"/>
                </a:solidFill>
              </a:rPr>
              <a:t>Some of the most dramatic results we have obtained were from treatment of:</a:t>
            </a:r>
          </a:p>
          <a:p>
            <a:pPr eaLnBrk="1" hangingPunct="1">
              <a:lnSpc>
                <a:spcPct val="90000"/>
              </a:lnSpc>
              <a:defRPr/>
            </a:pPr>
            <a:endParaRPr lang="en-US" sz="2800" b="1" dirty="0" smtClean="0">
              <a:solidFill>
                <a:schemeClr val="tx1"/>
              </a:solidFill>
            </a:endParaRPr>
          </a:p>
          <a:p>
            <a:pPr lvl="1" eaLnBrk="1" hangingPunct="1">
              <a:lnSpc>
                <a:spcPct val="90000"/>
              </a:lnSpc>
              <a:defRPr/>
            </a:pPr>
            <a:r>
              <a:rPr lang="en-US" sz="2800" b="1" dirty="0" smtClean="0">
                <a:solidFill>
                  <a:schemeClr val="tx1"/>
                </a:solidFill>
              </a:rPr>
              <a:t>UTIs</a:t>
            </a:r>
          </a:p>
          <a:p>
            <a:pPr lvl="1" eaLnBrk="1" hangingPunct="1">
              <a:lnSpc>
                <a:spcPct val="90000"/>
              </a:lnSpc>
              <a:defRPr/>
            </a:pPr>
            <a:r>
              <a:rPr lang="en-US" sz="2800" b="1" dirty="0" smtClean="0">
                <a:solidFill>
                  <a:schemeClr val="tx1"/>
                </a:solidFill>
              </a:rPr>
              <a:t>Other infections</a:t>
            </a:r>
          </a:p>
          <a:p>
            <a:pPr lvl="1" eaLnBrk="1" hangingPunct="1">
              <a:lnSpc>
                <a:spcPct val="90000"/>
              </a:lnSpc>
              <a:defRPr/>
            </a:pPr>
            <a:r>
              <a:rPr lang="en-US" sz="2800" b="1" dirty="0" smtClean="0">
                <a:solidFill>
                  <a:schemeClr val="tx1"/>
                </a:solidFill>
              </a:rPr>
              <a:t>Sinusitis</a:t>
            </a:r>
          </a:p>
          <a:p>
            <a:pPr lvl="1" eaLnBrk="1" hangingPunct="1">
              <a:lnSpc>
                <a:spcPct val="90000"/>
              </a:lnSpc>
              <a:defRPr/>
            </a:pPr>
            <a:r>
              <a:rPr lang="en-US" sz="2800" b="1" dirty="0" smtClean="0">
                <a:solidFill>
                  <a:schemeClr val="tx1"/>
                </a:solidFill>
              </a:rPr>
              <a:t>Abscessed tooth</a:t>
            </a:r>
          </a:p>
          <a:p>
            <a:pPr lvl="1" eaLnBrk="1" hangingPunct="1">
              <a:lnSpc>
                <a:spcPct val="90000"/>
              </a:lnSpc>
              <a:defRPr/>
            </a:pPr>
            <a:r>
              <a:rPr lang="en-US" sz="2800" b="1" dirty="0" smtClean="0">
                <a:solidFill>
                  <a:schemeClr val="tx1"/>
                </a:solidFill>
              </a:rPr>
              <a:t>Aspiration pneumonia (swallowing problems)</a:t>
            </a:r>
          </a:p>
          <a:p>
            <a:pPr lvl="1" eaLnBrk="1" hangingPunct="1">
              <a:lnSpc>
                <a:spcPct val="90000"/>
              </a:lnSpc>
              <a:defRPr/>
            </a:pPr>
            <a:r>
              <a:rPr lang="en-US" sz="2800" b="1" dirty="0" smtClean="0">
                <a:solidFill>
                  <a:schemeClr val="tx1"/>
                </a:solidFill>
              </a:rPr>
              <a:t>Nicotine withdrawal</a:t>
            </a:r>
          </a:p>
          <a:p>
            <a:pPr lvl="1" eaLnBrk="1" hangingPunct="1">
              <a:lnSpc>
                <a:spcPct val="90000"/>
              </a:lnSpc>
              <a:defRPr/>
            </a:pPr>
            <a:endParaRPr lang="en-US" b="1" dirty="0" smtClean="0">
              <a:solidFill>
                <a:schemeClr val="tx1"/>
              </a:solidFill>
            </a:endParaRPr>
          </a:p>
        </p:txBody>
      </p:sp>
    </p:spTree>
    <p:extLst>
      <p:ext uri="{BB962C8B-B14F-4D97-AF65-F5344CB8AC3E}">
        <p14:creationId xmlns:p14="http://schemas.microsoft.com/office/powerpoint/2010/main" val="3825335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a:t>
            </a:r>
            <a:endParaRPr lang="en-US" dirty="0"/>
          </a:p>
        </p:txBody>
      </p:sp>
      <p:sp>
        <p:nvSpPr>
          <p:cNvPr id="3" name="Content Placeholder 2"/>
          <p:cNvSpPr>
            <a:spLocks noGrp="1"/>
          </p:cNvSpPr>
          <p:nvPr>
            <p:ph idx="1"/>
          </p:nvPr>
        </p:nvSpPr>
        <p:spPr>
          <a:xfrm>
            <a:off x="228600" y="1752600"/>
            <a:ext cx="8686800" cy="4724400"/>
          </a:xfrm>
        </p:spPr>
        <p:txBody>
          <a:bodyPr/>
          <a:lstStyle/>
          <a:p>
            <a:r>
              <a:rPr lang="en-US" b="1" dirty="0" smtClean="0">
                <a:solidFill>
                  <a:schemeClr val="tx1"/>
                </a:solidFill>
              </a:rPr>
              <a:t>Community doctors frequently increase dosage or add another medication to treat disruptive symptoms</a:t>
            </a:r>
          </a:p>
          <a:p>
            <a:endParaRPr lang="en-US" b="1" dirty="0">
              <a:solidFill>
                <a:schemeClr val="tx1"/>
              </a:solidFill>
            </a:endParaRPr>
          </a:p>
          <a:p>
            <a:r>
              <a:rPr lang="en-US" b="1" dirty="0" smtClean="0">
                <a:solidFill>
                  <a:schemeClr val="tx1"/>
                </a:solidFill>
              </a:rPr>
              <a:t>Medication side effects can cause other symptoms</a:t>
            </a:r>
          </a:p>
          <a:p>
            <a:endParaRPr lang="en-US" b="1" dirty="0">
              <a:solidFill>
                <a:schemeClr val="tx1"/>
              </a:solidFill>
            </a:endParaRPr>
          </a:p>
          <a:p>
            <a:r>
              <a:rPr lang="en-US" b="1" dirty="0" smtClean="0">
                <a:solidFill>
                  <a:schemeClr val="tx1"/>
                </a:solidFill>
              </a:rPr>
              <a:t>Fear of removing medications in community</a:t>
            </a:r>
          </a:p>
          <a:p>
            <a:endParaRPr lang="en-US" b="1" dirty="0">
              <a:solidFill>
                <a:schemeClr val="tx1"/>
              </a:solidFill>
            </a:endParaRPr>
          </a:p>
          <a:p>
            <a:r>
              <a:rPr lang="en-US" b="1" dirty="0" smtClean="0">
                <a:solidFill>
                  <a:schemeClr val="tx1"/>
                </a:solidFill>
              </a:rPr>
              <a:t>Taper in safe environment, one drug at a time</a:t>
            </a:r>
          </a:p>
          <a:p>
            <a:endParaRPr lang="en-US" b="1" dirty="0">
              <a:solidFill>
                <a:schemeClr val="tx1"/>
              </a:solidFill>
            </a:endParaRPr>
          </a:p>
          <a:p>
            <a:r>
              <a:rPr lang="en-US" b="1" u="sng" dirty="0" smtClean="0">
                <a:solidFill>
                  <a:schemeClr val="tx1"/>
                </a:solidFill>
              </a:rPr>
              <a:t>MEDICATION MANTRA</a:t>
            </a:r>
            <a:r>
              <a:rPr lang="en-US" dirty="0" smtClean="0">
                <a:solidFill>
                  <a:schemeClr val="tx1"/>
                </a:solidFill>
              </a:rPr>
              <a:t>: </a:t>
            </a:r>
            <a:r>
              <a:rPr lang="en-US" b="1" dirty="0" smtClean="0">
                <a:solidFill>
                  <a:schemeClr val="tx1"/>
                </a:solidFill>
              </a:rPr>
              <a:t>Start low, go slow, stop sooner</a:t>
            </a:r>
            <a:endParaRPr lang="en-US" b="1" dirty="0">
              <a:solidFill>
                <a:schemeClr val="tx1"/>
              </a:solidFill>
            </a:endParaRPr>
          </a:p>
        </p:txBody>
      </p:sp>
    </p:spTree>
    <p:extLst>
      <p:ext uri="{BB962C8B-B14F-4D97-AF65-F5344CB8AC3E}">
        <p14:creationId xmlns:p14="http://schemas.microsoft.com/office/powerpoint/2010/main" val="1903536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New Hampshire</a:t>
            </a:r>
            <a:endParaRPr lang="en-US" dirty="0"/>
          </a:p>
        </p:txBody>
      </p:sp>
      <p:sp>
        <p:nvSpPr>
          <p:cNvPr id="3" name="Content Placeholder 2"/>
          <p:cNvSpPr>
            <a:spLocks noGrp="1"/>
          </p:cNvSpPr>
          <p:nvPr>
            <p:ph idx="1"/>
          </p:nvPr>
        </p:nvSpPr>
        <p:spPr/>
        <p:txBody>
          <a:bodyPr/>
          <a:lstStyle/>
          <a:p>
            <a:r>
              <a:rPr lang="en-US" dirty="0" smtClean="0"/>
              <a:t>Population:  </a:t>
            </a:r>
            <a:r>
              <a:rPr lang="en-US" dirty="0"/>
              <a:t>1.327 million (2014</a:t>
            </a:r>
            <a:r>
              <a:rPr lang="en-US" dirty="0" smtClean="0"/>
              <a:t>)</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5637557"/>
              </p:ext>
            </p:extLst>
          </p:nvPr>
        </p:nvGraphicFramePr>
        <p:xfrm>
          <a:off x="381000" y="1748001"/>
          <a:ext cx="8437716" cy="4578406"/>
        </p:xfrm>
        <a:graphic>
          <a:graphicData uri="http://schemas.openxmlformats.org/drawingml/2006/table">
            <a:tbl>
              <a:tblPr/>
              <a:tblGrid>
                <a:gridCol w="341846"/>
                <a:gridCol w="3877012"/>
                <a:gridCol w="2109429"/>
                <a:gridCol w="2109429"/>
              </a:tblGrid>
              <a:tr h="0">
                <a:tc>
                  <a:txBody>
                    <a:bodyPr/>
                    <a:lstStyle/>
                    <a:p>
                      <a:pPr fontAlgn="t"/>
                      <a:endParaRPr lang="en-US" sz="600" dirty="0">
                        <a:effectLst/>
                        <a:latin typeface="Arial"/>
                      </a:endParaRPr>
                    </a:p>
                  </a:txBody>
                  <a:tcPr marL="6335" marR="6335" marT="6335" marB="6335">
                    <a:lnL>
                      <a:noFill/>
                    </a:lnL>
                    <a:lnR>
                      <a:noFill/>
                    </a:lnR>
                    <a:lnT>
                      <a:noFill/>
                    </a:lnT>
                    <a:lnB>
                      <a:noFill/>
                    </a:lnB>
                    <a:solidFill>
                      <a:srgbClr val="FFFFFF"/>
                    </a:solidFill>
                  </a:tcPr>
                </a:tc>
                <a:tc>
                  <a:txBody>
                    <a:bodyPr/>
                    <a:lstStyle/>
                    <a:p>
                      <a:pPr fontAlgn="t"/>
                      <a:r>
                        <a:rPr lang="en-US" sz="1600" dirty="0">
                          <a:effectLst/>
                          <a:latin typeface="Arial"/>
                        </a:rPr>
                        <a:t>Persons under 5 years, percent, 2013</a:t>
                      </a:r>
                    </a:p>
                  </a:txBody>
                  <a:tcPr marL="6335" marR="6335" marT="6335" marB="6335">
                    <a:lnL>
                      <a:noFill/>
                    </a:lnL>
                    <a:lnR>
                      <a:noFill/>
                    </a:lnR>
                    <a:lnT>
                      <a:noFill/>
                    </a:lnT>
                    <a:lnB>
                      <a:noFill/>
                    </a:lnB>
                    <a:solidFill>
                      <a:srgbClr val="FFFFFF"/>
                    </a:solidFill>
                  </a:tcPr>
                </a:tc>
                <a:tc>
                  <a:txBody>
                    <a:bodyPr/>
                    <a:lstStyle/>
                    <a:p>
                      <a:pPr algn="r" fontAlgn="t"/>
                      <a:r>
                        <a:rPr lang="en-US" sz="1600">
                          <a:effectLst/>
                          <a:latin typeface="Arial"/>
                        </a:rPr>
                        <a:t>5.0%</a:t>
                      </a:r>
                    </a:p>
                  </a:txBody>
                  <a:tcPr marL="6335" marR="6335" marT="6335" marB="6335">
                    <a:lnL>
                      <a:noFill/>
                    </a:lnL>
                    <a:lnR>
                      <a:noFill/>
                    </a:lnR>
                    <a:lnT>
                      <a:noFill/>
                    </a:lnT>
                    <a:lnB>
                      <a:noFill/>
                    </a:lnB>
                    <a:solidFill>
                      <a:srgbClr val="FFFFFF"/>
                    </a:solidFill>
                  </a:tcPr>
                </a:tc>
                <a:tc>
                  <a:txBody>
                    <a:bodyPr/>
                    <a:lstStyle/>
                    <a:p>
                      <a:pPr algn="r" fontAlgn="t"/>
                      <a:r>
                        <a:rPr lang="en-US" sz="1600" dirty="0">
                          <a:effectLst/>
                          <a:latin typeface="Arial"/>
                        </a:rPr>
                        <a:t>6.3%</a:t>
                      </a:r>
                    </a:p>
                  </a:txBody>
                  <a:tcPr marL="6335" marR="6335" marT="6335" marB="6335">
                    <a:lnL>
                      <a:noFill/>
                    </a:lnL>
                    <a:lnR>
                      <a:noFill/>
                    </a:lnR>
                    <a:lnB>
                      <a:noFill/>
                    </a:lnB>
                    <a:solidFill>
                      <a:srgbClr val="FFFFFF"/>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dirty="0">
                          <a:effectLst/>
                          <a:latin typeface="Arial"/>
                        </a:rPr>
                        <a:t>Persons under 18 years, percent, 2013</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20.5%</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23.3%</a:t>
                      </a:r>
                    </a:p>
                  </a:txBody>
                  <a:tcPr marL="6335" marR="6335" marT="6335" marB="6335">
                    <a:lnL>
                      <a:noFill/>
                    </a:lnL>
                    <a:lnR>
                      <a:noFill/>
                    </a:lnR>
                    <a:lnT>
                      <a:noFill/>
                    </a:lnT>
                    <a:lnB>
                      <a:noFill/>
                    </a:lnB>
                    <a:solidFill>
                      <a:srgbClr val="DDDDDD"/>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FFFFFF"/>
                    </a:solidFill>
                  </a:tcPr>
                </a:tc>
                <a:tc>
                  <a:txBody>
                    <a:bodyPr/>
                    <a:lstStyle/>
                    <a:p>
                      <a:pPr fontAlgn="t"/>
                      <a:r>
                        <a:rPr lang="en-US" sz="1600">
                          <a:effectLst/>
                          <a:latin typeface="Arial"/>
                        </a:rPr>
                        <a:t>Persons 65 years and over, percent, 2013</a:t>
                      </a:r>
                    </a:p>
                  </a:txBody>
                  <a:tcPr marL="6335" marR="6335" marT="6335" marB="6335">
                    <a:lnL>
                      <a:noFill/>
                    </a:lnL>
                    <a:lnR>
                      <a:noFill/>
                    </a:lnR>
                    <a:lnT>
                      <a:noFill/>
                    </a:lnT>
                    <a:lnB>
                      <a:noFill/>
                    </a:lnB>
                    <a:solidFill>
                      <a:srgbClr val="FFFFFF"/>
                    </a:solidFill>
                  </a:tcPr>
                </a:tc>
                <a:tc>
                  <a:txBody>
                    <a:bodyPr/>
                    <a:lstStyle/>
                    <a:p>
                      <a:pPr algn="r" fontAlgn="t"/>
                      <a:r>
                        <a:rPr lang="en-US" sz="1600" dirty="0">
                          <a:effectLst/>
                          <a:latin typeface="Arial"/>
                        </a:rPr>
                        <a:t>15.4%</a:t>
                      </a:r>
                    </a:p>
                  </a:txBody>
                  <a:tcPr marL="6335" marR="6335" marT="6335" marB="6335">
                    <a:lnL>
                      <a:noFill/>
                    </a:lnL>
                    <a:lnR>
                      <a:noFill/>
                    </a:lnR>
                    <a:lnT>
                      <a:noFill/>
                    </a:lnT>
                    <a:lnB>
                      <a:noFill/>
                    </a:lnB>
                    <a:solidFill>
                      <a:srgbClr val="FFFFFF"/>
                    </a:solidFill>
                  </a:tcPr>
                </a:tc>
                <a:tc>
                  <a:txBody>
                    <a:bodyPr/>
                    <a:lstStyle/>
                    <a:p>
                      <a:pPr algn="r" fontAlgn="t"/>
                      <a:r>
                        <a:rPr lang="en-US" sz="1600">
                          <a:effectLst/>
                          <a:latin typeface="Arial"/>
                        </a:rPr>
                        <a:t>14.1%</a:t>
                      </a:r>
                    </a:p>
                  </a:txBody>
                  <a:tcPr marL="6335" marR="6335" marT="6335" marB="6335">
                    <a:lnL>
                      <a:noFill/>
                    </a:lnL>
                    <a:lnR>
                      <a:noFill/>
                    </a:lnR>
                    <a:lnT>
                      <a:noFill/>
                    </a:lnT>
                    <a:lnB>
                      <a:noFill/>
                    </a:lnB>
                    <a:solidFill>
                      <a:srgbClr val="FFFFFF"/>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a:effectLst/>
                          <a:latin typeface="Arial"/>
                        </a:rPr>
                        <a:t>Female persons, percent, 2013</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50.6%</a:t>
                      </a:r>
                    </a:p>
                  </a:txBody>
                  <a:tcPr marL="6335" marR="6335" marT="6335" marB="6335">
                    <a:lnL>
                      <a:noFill/>
                    </a:lnL>
                    <a:lnR>
                      <a:noFill/>
                    </a:lnR>
                    <a:lnT>
                      <a:noFill/>
                    </a:lnT>
                    <a:lnB>
                      <a:noFill/>
                    </a:lnB>
                    <a:solidFill>
                      <a:srgbClr val="DDDDDD"/>
                    </a:solidFill>
                  </a:tcPr>
                </a:tc>
                <a:tc>
                  <a:txBody>
                    <a:bodyPr/>
                    <a:lstStyle/>
                    <a:p>
                      <a:pPr algn="r" fontAlgn="t"/>
                      <a:r>
                        <a:rPr lang="en-US" sz="1600">
                          <a:effectLst/>
                          <a:latin typeface="Arial"/>
                        </a:rPr>
                        <a:t>50.8%</a:t>
                      </a:r>
                    </a:p>
                  </a:txBody>
                  <a:tcPr marL="6335" marR="6335" marT="6335" marB="6335">
                    <a:lnL>
                      <a:noFill/>
                    </a:lnL>
                    <a:lnR>
                      <a:noFill/>
                    </a:lnR>
                    <a:lnT>
                      <a:noFill/>
                    </a:lnT>
                    <a:lnB>
                      <a:noFill/>
                    </a:lnB>
                    <a:solidFill>
                      <a:srgbClr val="DDDDDD"/>
                    </a:solidFill>
                  </a:tcPr>
                </a:tc>
              </a:tr>
              <a:tr h="103891">
                <a:tc gridSpan="4">
                  <a:txBody>
                    <a:bodyPr/>
                    <a:lstStyle/>
                    <a:p>
                      <a:pPr fontAlgn="t"/>
                      <a:r>
                        <a:rPr lang="en-US" sz="1600" dirty="0">
                          <a:effectLst/>
                          <a:latin typeface="Arial"/>
                        </a:rPr>
                        <a:t> </a:t>
                      </a:r>
                    </a:p>
                  </a:txBody>
                  <a:tcPr marL="6335" marR="6335" marT="6335" marB="6335">
                    <a:lnL>
                      <a:noFill/>
                    </a:lnL>
                    <a:lnR>
                      <a:noFill/>
                    </a:lnR>
                    <a:lnT>
                      <a:noFill/>
                    </a:lnT>
                    <a:lnB w="9525" cap="flat" cmpd="sng" algn="ctr">
                      <a:solidFill>
                        <a:srgbClr val="000000"/>
                      </a:solidFill>
                      <a:prstDash val="dash"/>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6334">
                <a:tc>
                  <a:txBody>
                    <a:bodyPr/>
                    <a:lstStyle/>
                    <a:p>
                      <a:pPr fontAlgn="t"/>
                      <a:endParaRPr lang="en-US" sz="600">
                        <a:effectLst/>
                        <a:latin typeface="Arial"/>
                      </a:endParaRPr>
                    </a:p>
                  </a:txBody>
                  <a:tcPr marL="6335" marR="6335" marT="6335" marB="6335">
                    <a:lnL>
                      <a:noFill/>
                    </a:lnL>
                    <a:lnR>
                      <a:noFill/>
                    </a:lnR>
                    <a:lnT w="9525" cap="flat" cmpd="sng" algn="ctr">
                      <a:solidFill>
                        <a:srgbClr val="000000"/>
                      </a:solidFill>
                      <a:prstDash val="dash"/>
                      <a:round/>
                      <a:headEnd type="none" w="med" len="med"/>
                      <a:tailEnd type="none" w="med" len="med"/>
                    </a:lnT>
                    <a:lnB>
                      <a:noFill/>
                    </a:lnB>
                    <a:solidFill>
                      <a:srgbClr val="FFFFFF"/>
                    </a:solidFill>
                  </a:tcPr>
                </a:tc>
                <a:tc>
                  <a:txBody>
                    <a:bodyPr/>
                    <a:lstStyle/>
                    <a:p>
                      <a:pPr fontAlgn="t"/>
                      <a:r>
                        <a:rPr lang="en-US" sz="1600" dirty="0">
                          <a:effectLst/>
                          <a:latin typeface="Arial"/>
                        </a:rPr>
                        <a:t>White alone, percent, 2013 (a)</a:t>
                      </a:r>
                    </a:p>
                  </a:txBody>
                  <a:tcPr marL="6335" marR="6335" marT="6335" marB="6335">
                    <a:lnL>
                      <a:noFill/>
                    </a:lnL>
                    <a:lnR>
                      <a:noFill/>
                    </a:lnR>
                    <a:lnT w="9525" cap="flat" cmpd="sng" algn="ctr">
                      <a:solidFill>
                        <a:srgbClr val="000000"/>
                      </a:solidFill>
                      <a:prstDash val="dash"/>
                      <a:round/>
                      <a:headEnd type="none" w="med" len="med"/>
                      <a:tailEnd type="none" w="med" len="med"/>
                    </a:lnT>
                    <a:lnB>
                      <a:noFill/>
                    </a:lnB>
                    <a:solidFill>
                      <a:srgbClr val="FFFFFF"/>
                    </a:solidFill>
                  </a:tcPr>
                </a:tc>
                <a:tc>
                  <a:txBody>
                    <a:bodyPr/>
                    <a:lstStyle/>
                    <a:p>
                      <a:pPr algn="r" fontAlgn="t"/>
                      <a:r>
                        <a:rPr lang="en-US" sz="1600" b="1" dirty="0">
                          <a:solidFill>
                            <a:srgbClr val="FF0000"/>
                          </a:solidFill>
                          <a:effectLst/>
                          <a:latin typeface="Arial"/>
                        </a:rPr>
                        <a:t>94.2%</a:t>
                      </a:r>
                    </a:p>
                  </a:txBody>
                  <a:tcPr marL="6335" marR="6335" marT="6335" marB="6335">
                    <a:lnL>
                      <a:noFill/>
                    </a:lnL>
                    <a:lnR>
                      <a:noFill/>
                    </a:lnR>
                    <a:lnT w="9525" cap="flat" cmpd="sng" algn="ctr">
                      <a:solidFill>
                        <a:srgbClr val="000000"/>
                      </a:solidFill>
                      <a:prstDash val="dash"/>
                      <a:round/>
                      <a:headEnd type="none" w="med" len="med"/>
                      <a:tailEnd type="none" w="med" len="med"/>
                    </a:lnT>
                    <a:lnB>
                      <a:noFill/>
                    </a:lnB>
                    <a:solidFill>
                      <a:srgbClr val="FFFFFF"/>
                    </a:solidFill>
                  </a:tcPr>
                </a:tc>
                <a:tc>
                  <a:txBody>
                    <a:bodyPr/>
                    <a:lstStyle/>
                    <a:p>
                      <a:pPr algn="r" fontAlgn="t"/>
                      <a:r>
                        <a:rPr lang="en-US" sz="1600" b="1" dirty="0">
                          <a:solidFill>
                            <a:srgbClr val="FF0000"/>
                          </a:solidFill>
                          <a:effectLst/>
                          <a:latin typeface="Arial"/>
                        </a:rPr>
                        <a:t>77.7%</a:t>
                      </a:r>
                    </a:p>
                  </a:txBody>
                  <a:tcPr marL="6335" marR="6335" marT="6335" marB="6335">
                    <a:lnL>
                      <a:noFill/>
                    </a:lnL>
                    <a:lnR>
                      <a:noFill/>
                    </a:lnR>
                    <a:lnT w="9525" cap="flat" cmpd="sng" algn="ctr">
                      <a:solidFill>
                        <a:srgbClr val="000000"/>
                      </a:solidFill>
                      <a:prstDash val="dash"/>
                      <a:round/>
                      <a:headEnd type="none" w="med" len="med"/>
                      <a:tailEnd type="none" w="med" len="med"/>
                    </a:lnT>
                    <a:lnB>
                      <a:noFill/>
                    </a:lnB>
                    <a:solidFill>
                      <a:srgbClr val="FFFFFF"/>
                    </a:solidFill>
                  </a:tcPr>
                </a:tc>
              </a:tr>
              <a:tr h="377556">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a:effectLst/>
                          <a:latin typeface="Arial"/>
                        </a:rPr>
                        <a:t>Black or African American alone, percent, 2013 (a)</a:t>
                      </a:r>
                    </a:p>
                  </a:txBody>
                  <a:tcPr marL="6335" marR="6335" marT="6335" marB="6335">
                    <a:lnL>
                      <a:noFill/>
                    </a:lnL>
                    <a:lnR>
                      <a:noFill/>
                    </a:lnR>
                    <a:lnT>
                      <a:noFill/>
                    </a:lnT>
                    <a:lnB>
                      <a:noFill/>
                    </a:lnB>
                    <a:solidFill>
                      <a:srgbClr val="DDDDDD"/>
                    </a:solidFill>
                  </a:tcPr>
                </a:tc>
                <a:tc>
                  <a:txBody>
                    <a:bodyPr/>
                    <a:lstStyle/>
                    <a:p>
                      <a:pPr algn="r" fontAlgn="t"/>
                      <a:r>
                        <a:rPr lang="en-US" sz="1600" b="1">
                          <a:solidFill>
                            <a:srgbClr val="FF0000"/>
                          </a:solidFill>
                          <a:effectLst/>
                          <a:latin typeface="Arial"/>
                        </a:rPr>
                        <a:t>1.5%</a:t>
                      </a:r>
                    </a:p>
                  </a:txBody>
                  <a:tcPr marL="6335" marR="6335" marT="6335" marB="6335">
                    <a:lnL>
                      <a:noFill/>
                    </a:lnL>
                    <a:lnR>
                      <a:noFill/>
                    </a:lnR>
                    <a:lnT>
                      <a:noFill/>
                    </a:lnT>
                    <a:lnB>
                      <a:noFill/>
                    </a:lnB>
                    <a:solidFill>
                      <a:srgbClr val="DDDDDD"/>
                    </a:solidFill>
                  </a:tcPr>
                </a:tc>
                <a:tc>
                  <a:txBody>
                    <a:bodyPr/>
                    <a:lstStyle/>
                    <a:p>
                      <a:pPr algn="r" fontAlgn="t"/>
                      <a:r>
                        <a:rPr lang="en-US" sz="1600" b="1" dirty="0">
                          <a:solidFill>
                            <a:srgbClr val="FF0000"/>
                          </a:solidFill>
                          <a:effectLst/>
                          <a:latin typeface="Arial"/>
                        </a:rPr>
                        <a:t>13.2%</a:t>
                      </a:r>
                    </a:p>
                  </a:txBody>
                  <a:tcPr marL="6335" marR="6335" marT="6335" marB="6335">
                    <a:lnL>
                      <a:noFill/>
                    </a:lnL>
                    <a:lnR>
                      <a:noFill/>
                    </a:lnR>
                    <a:lnT>
                      <a:noFill/>
                    </a:lnT>
                    <a:lnB>
                      <a:noFill/>
                    </a:lnB>
                    <a:solidFill>
                      <a:srgbClr val="DDDDDD"/>
                    </a:solidFill>
                  </a:tcPr>
                </a:tc>
              </a:tr>
              <a:tr h="468777">
                <a:tc>
                  <a:txBody>
                    <a:bodyPr/>
                    <a:lstStyle/>
                    <a:p>
                      <a:pPr fontAlgn="t"/>
                      <a:endParaRPr lang="en-US" sz="600">
                        <a:effectLst/>
                        <a:latin typeface="Arial"/>
                      </a:endParaRPr>
                    </a:p>
                  </a:txBody>
                  <a:tcPr marL="6335" marR="6335" marT="6335" marB="6335">
                    <a:lnL>
                      <a:noFill/>
                    </a:lnL>
                    <a:lnR>
                      <a:noFill/>
                    </a:lnR>
                    <a:lnT>
                      <a:noFill/>
                    </a:lnT>
                    <a:lnB>
                      <a:noFill/>
                    </a:lnB>
                    <a:solidFill>
                      <a:srgbClr val="FFFFFF"/>
                    </a:solidFill>
                  </a:tcPr>
                </a:tc>
                <a:tc>
                  <a:txBody>
                    <a:bodyPr/>
                    <a:lstStyle/>
                    <a:p>
                      <a:pPr fontAlgn="t"/>
                      <a:r>
                        <a:rPr lang="en-US" sz="1600">
                          <a:effectLst/>
                          <a:latin typeface="Arial"/>
                        </a:rPr>
                        <a:t>American Indian and Alaska Native alone, percent, 2013 (a)</a:t>
                      </a:r>
                    </a:p>
                  </a:txBody>
                  <a:tcPr marL="6335" marR="6335" marT="6335" marB="6335">
                    <a:lnL>
                      <a:noFill/>
                    </a:lnL>
                    <a:lnR>
                      <a:noFill/>
                    </a:lnR>
                    <a:lnT>
                      <a:noFill/>
                    </a:lnT>
                    <a:lnB>
                      <a:noFill/>
                    </a:lnB>
                    <a:solidFill>
                      <a:srgbClr val="FFFFFF"/>
                    </a:solidFill>
                  </a:tcPr>
                </a:tc>
                <a:tc>
                  <a:txBody>
                    <a:bodyPr/>
                    <a:lstStyle/>
                    <a:p>
                      <a:pPr algn="r" fontAlgn="t"/>
                      <a:r>
                        <a:rPr lang="en-US" sz="1600" b="1" dirty="0">
                          <a:solidFill>
                            <a:srgbClr val="FF0000"/>
                          </a:solidFill>
                          <a:effectLst/>
                          <a:latin typeface="Arial"/>
                        </a:rPr>
                        <a:t>0.3%</a:t>
                      </a:r>
                    </a:p>
                  </a:txBody>
                  <a:tcPr marL="6335" marR="6335" marT="6335" marB="6335">
                    <a:lnL>
                      <a:noFill/>
                    </a:lnL>
                    <a:lnR>
                      <a:noFill/>
                    </a:lnR>
                    <a:lnT>
                      <a:noFill/>
                    </a:lnT>
                    <a:lnB>
                      <a:noFill/>
                    </a:lnB>
                    <a:solidFill>
                      <a:srgbClr val="FFFFFF"/>
                    </a:solidFill>
                  </a:tcPr>
                </a:tc>
                <a:tc>
                  <a:txBody>
                    <a:bodyPr/>
                    <a:lstStyle/>
                    <a:p>
                      <a:pPr algn="r" fontAlgn="t"/>
                      <a:r>
                        <a:rPr lang="en-US" sz="1600" b="1" dirty="0">
                          <a:solidFill>
                            <a:srgbClr val="FF0000"/>
                          </a:solidFill>
                          <a:effectLst/>
                          <a:latin typeface="Arial"/>
                        </a:rPr>
                        <a:t>1.2%</a:t>
                      </a:r>
                    </a:p>
                  </a:txBody>
                  <a:tcPr marL="6335" marR="6335" marT="6335" marB="6335">
                    <a:lnL>
                      <a:noFill/>
                    </a:lnL>
                    <a:lnR>
                      <a:noFill/>
                    </a:lnR>
                    <a:lnT>
                      <a:noFill/>
                    </a:lnT>
                    <a:lnB>
                      <a:noFill/>
                    </a:lnB>
                    <a:solidFill>
                      <a:srgbClr val="FFFFFF"/>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a:effectLst/>
                          <a:latin typeface="Arial"/>
                        </a:rPr>
                        <a:t>Asian alone, percent, 2013 (a)</a:t>
                      </a:r>
                    </a:p>
                  </a:txBody>
                  <a:tcPr marL="6335" marR="6335" marT="6335" marB="6335">
                    <a:lnL>
                      <a:noFill/>
                    </a:lnL>
                    <a:lnR>
                      <a:noFill/>
                    </a:lnR>
                    <a:lnT>
                      <a:noFill/>
                    </a:lnT>
                    <a:lnB>
                      <a:noFill/>
                    </a:lnB>
                    <a:solidFill>
                      <a:srgbClr val="DDDDDD"/>
                    </a:solidFill>
                  </a:tcPr>
                </a:tc>
                <a:tc>
                  <a:txBody>
                    <a:bodyPr/>
                    <a:lstStyle/>
                    <a:p>
                      <a:pPr algn="r" fontAlgn="t"/>
                      <a:r>
                        <a:rPr lang="en-US" sz="1600" b="1">
                          <a:solidFill>
                            <a:srgbClr val="FF0000"/>
                          </a:solidFill>
                          <a:effectLst/>
                          <a:latin typeface="Arial"/>
                        </a:rPr>
                        <a:t>2.4%</a:t>
                      </a:r>
                    </a:p>
                  </a:txBody>
                  <a:tcPr marL="6335" marR="6335" marT="6335" marB="6335">
                    <a:lnL>
                      <a:noFill/>
                    </a:lnL>
                    <a:lnR>
                      <a:noFill/>
                    </a:lnR>
                    <a:lnT>
                      <a:noFill/>
                    </a:lnT>
                    <a:lnB>
                      <a:noFill/>
                    </a:lnB>
                    <a:solidFill>
                      <a:srgbClr val="DDDDDD"/>
                    </a:solidFill>
                  </a:tcPr>
                </a:tc>
                <a:tc>
                  <a:txBody>
                    <a:bodyPr/>
                    <a:lstStyle/>
                    <a:p>
                      <a:pPr algn="r" fontAlgn="t"/>
                      <a:r>
                        <a:rPr lang="en-US" sz="1600" b="1" dirty="0">
                          <a:solidFill>
                            <a:srgbClr val="FF0000"/>
                          </a:solidFill>
                          <a:effectLst/>
                          <a:latin typeface="Arial"/>
                        </a:rPr>
                        <a:t>5.3%</a:t>
                      </a:r>
                    </a:p>
                  </a:txBody>
                  <a:tcPr marL="6335" marR="6335" marT="6335" marB="6335">
                    <a:lnL>
                      <a:noFill/>
                    </a:lnL>
                    <a:lnR>
                      <a:noFill/>
                    </a:lnR>
                    <a:lnT>
                      <a:noFill/>
                    </a:lnT>
                    <a:lnB>
                      <a:noFill/>
                    </a:lnB>
                    <a:solidFill>
                      <a:srgbClr val="DDDDDD"/>
                    </a:solidFill>
                  </a:tcPr>
                </a:tc>
              </a:tr>
              <a:tr h="559998">
                <a:tc>
                  <a:txBody>
                    <a:bodyPr/>
                    <a:lstStyle/>
                    <a:p>
                      <a:pPr fontAlgn="t"/>
                      <a:endParaRPr lang="en-US" sz="600">
                        <a:effectLst/>
                        <a:latin typeface="Arial"/>
                      </a:endParaRPr>
                    </a:p>
                  </a:txBody>
                  <a:tcPr marL="6335" marR="6335" marT="6335" marB="6335">
                    <a:lnL>
                      <a:noFill/>
                    </a:lnL>
                    <a:lnR>
                      <a:noFill/>
                    </a:lnR>
                    <a:lnT>
                      <a:noFill/>
                    </a:lnT>
                    <a:lnB>
                      <a:noFill/>
                    </a:lnB>
                    <a:solidFill>
                      <a:srgbClr val="FFFFFF"/>
                    </a:solidFill>
                  </a:tcPr>
                </a:tc>
                <a:tc>
                  <a:txBody>
                    <a:bodyPr/>
                    <a:lstStyle/>
                    <a:p>
                      <a:pPr fontAlgn="t"/>
                      <a:r>
                        <a:rPr lang="en-US" sz="1600">
                          <a:effectLst/>
                          <a:latin typeface="Arial"/>
                        </a:rPr>
                        <a:t>Native Hawaiian and Other Pacific Islander alone, percent, 2013 (a)</a:t>
                      </a:r>
                    </a:p>
                  </a:txBody>
                  <a:tcPr marL="6335" marR="6335" marT="6335" marB="6335">
                    <a:lnL>
                      <a:noFill/>
                    </a:lnL>
                    <a:lnR>
                      <a:noFill/>
                    </a:lnR>
                    <a:lnT>
                      <a:noFill/>
                    </a:lnT>
                    <a:lnB>
                      <a:noFill/>
                    </a:lnB>
                    <a:solidFill>
                      <a:srgbClr val="FFFFFF"/>
                    </a:solidFill>
                  </a:tcPr>
                </a:tc>
                <a:tc>
                  <a:txBody>
                    <a:bodyPr/>
                    <a:lstStyle/>
                    <a:p>
                      <a:pPr algn="r" fontAlgn="t"/>
                      <a:r>
                        <a:rPr lang="en-US" sz="1600">
                          <a:effectLst/>
                          <a:latin typeface="Arial"/>
                        </a:rPr>
                        <a:t>Z</a:t>
                      </a:r>
                    </a:p>
                  </a:txBody>
                  <a:tcPr marL="6335" marR="6335" marT="6335" marB="6335">
                    <a:lnL>
                      <a:noFill/>
                    </a:lnL>
                    <a:lnR>
                      <a:noFill/>
                    </a:lnR>
                    <a:lnT>
                      <a:noFill/>
                    </a:lnT>
                    <a:lnB>
                      <a:noFill/>
                    </a:lnB>
                    <a:solidFill>
                      <a:srgbClr val="FFFFFF"/>
                    </a:solidFill>
                  </a:tcPr>
                </a:tc>
                <a:tc>
                  <a:txBody>
                    <a:bodyPr/>
                    <a:lstStyle/>
                    <a:p>
                      <a:pPr algn="r" fontAlgn="t"/>
                      <a:r>
                        <a:rPr lang="en-US" sz="1600" dirty="0">
                          <a:effectLst/>
                          <a:latin typeface="Arial"/>
                        </a:rPr>
                        <a:t>0.2%</a:t>
                      </a:r>
                    </a:p>
                  </a:txBody>
                  <a:tcPr marL="6335" marR="6335" marT="6335" marB="6335">
                    <a:lnL>
                      <a:noFill/>
                    </a:lnL>
                    <a:lnR>
                      <a:noFill/>
                    </a:lnR>
                    <a:lnT>
                      <a:noFill/>
                    </a:lnT>
                    <a:lnB>
                      <a:noFill/>
                    </a:lnB>
                    <a:solidFill>
                      <a:srgbClr val="FFFFFF"/>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a:effectLst/>
                          <a:latin typeface="Arial"/>
                        </a:rPr>
                        <a:t>Two or More Races, percent, 2013</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1.6%</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2.4%</a:t>
                      </a:r>
                    </a:p>
                  </a:txBody>
                  <a:tcPr marL="6335" marR="6335" marT="6335" marB="6335">
                    <a:lnL>
                      <a:noFill/>
                    </a:lnL>
                    <a:lnR>
                      <a:noFill/>
                    </a:lnR>
                    <a:lnT>
                      <a:noFill/>
                    </a:lnT>
                    <a:lnB>
                      <a:noFill/>
                    </a:lnB>
                    <a:solidFill>
                      <a:srgbClr val="DDDDDD"/>
                    </a:solidFill>
                  </a:tcPr>
                </a:tc>
              </a:tr>
              <a:tr h="286334">
                <a:tc>
                  <a:txBody>
                    <a:bodyPr/>
                    <a:lstStyle/>
                    <a:p>
                      <a:pPr fontAlgn="t"/>
                      <a:endParaRPr lang="en-US" sz="600">
                        <a:effectLst/>
                        <a:latin typeface="Arial"/>
                      </a:endParaRPr>
                    </a:p>
                  </a:txBody>
                  <a:tcPr marL="6335" marR="6335" marT="6335" marB="6335">
                    <a:lnL>
                      <a:noFill/>
                    </a:lnL>
                    <a:lnR>
                      <a:noFill/>
                    </a:lnR>
                    <a:lnT>
                      <a:noFill/>
                    </a:lnT>
                    <a:lnB>
                      <a:noFill/>
                    </a:lnB>
                    <a:solidFill>
                      <a:srgbClr val="FFFFFF"/>
                    </a:solidFill>
                  </a:tcPr>
                </a:tc>
                <a:tc>
                  <a:txBody>
                    <a:bodyPr/>
                    <a:lstStyle/>
                    <a:p>
                      <a:pPr fontAlgn="t"/>
                      <a:r>
                        <a:rPr lang="en-US" sz="1600">
                          <a:effectLst/>
                          <a:latin typeface="Arial"/>
                        </a:rPr>
                        <a:t>Hispanic or Latino, percent, 2013 (b)</a:t>
                      </a:r>
                    </a:p>
                  </a:txBody>
                  <a:tcPr marL="6335" marR="6335" marT="6335" marB="6335">
                    <a:lnL>
                      <a:noFill/>
                    </a:lnL>
                    <a:lnR>
                      <a:noFill/>
                    </a:lnR>
                    <a:lnT>
                      <a:noFill/>
                    </a:lnT>
                    <a:lnB>
                      <a:noFill/>
                    </a:lnB>
                    <a:solidFill>
                      <a:srgbClr val="FFFFFF"/>
                    </a:solidFill>
                  </a:tcPr>
                </a:tc>
                <a:tc>
                  <a:txBody>
                    <a:bodyPr/>
                    <a:lstStyle/>
                    <a:p>
                      <a:pPr algn="r" fontAlgn="t"/>
                      <a:r>
                        <a:rPr lang="en-US" sz="1600" b="1" dirty="0">
                          <a:solidFill>
                            <a:srgbClr val="FF0000"/>
                          </a:solidFill>
                          <a:effectLst/>
                          <a:latin typeface="Arial"/>
                        </a:rPr>
                        <a:t>3.2%</a:t>
                      </a:r>
                    </a:p>
                  </a:txBody>
                  <a:tcPr marL="6335" marR="6335" marT="6335" marB="6335">
                    <a:lnL>
                      <a:noFill/>
                    </a:lnL>
                    <a:lnR>
                      <a:noFill/>
                    </a:lnR>
                    <a:lnT>
                      <a:noFill/>
                    </a:lnT>
                    <a:lnB>
                      <a:noFill/>
                    </a:lnB>
                    <a:solidFill>
                      <a:srgbClr val="FFFFFF"/>
                    </a:solidFill>
                  </a:tcPr>
                </a:tc>
                <a:tc>
                  <a:txBody>
                    <a:bodyPr/>
                    <a:lstStyle/>
                    <a:p>
                      <a:pPr algn="r" fontAlgn="t"/>
                      <a:r>
                        <a:rPr lang="en-US" sz="1600" b="1" dirty="0">
                          <a:solidFill>
                            <a:srgbClr val="FF0000"/>
                          </a:solidFill>
                          <a:effectLst/>
                          <a:latin typeface="Arial"/>
                        </a:rPr>
                        <a:t>17.1%</a:t>
                      </a:r>
                    </a:p>
                  </a:txBody>
                  <a:tcPr marL="6335" marR="6335" marT="6335" marB="6335">
                    <a:lnL>
                      <a:noFill/>
                    </a:lnL>
                    <a:lnR>
                      <a:noFill/>
                    </a:lnR>
                    <a:lnT>
                      <a:noFill/>
                    </a:lnT>
                    <a:lnB>
                      <a:noFill/>
                    </a:lnB>
                    <a:solidFill>
                      <a:srgbClr val="FFFFFF"/>
                    </a:solidFill>
                  </a:tcPr>
                </a:tc>
              </a:tr>
              <a:tr h="377556">
                <a:tc>
                  <a:txBody>
                    <a:bodyPr/>
                    <a:lstStyle/>
                    <a:p>
                      <a:pPr fontAlgn="t"/>
                      <a:endParaRPr lang="en-US" sz="600">
                        <a:effectLst/>
                        <a:latin typeface="Arial"/>
                      </a:endParaRPr>
                    </a:p>
                  </a:txBody>
                  <a:tcPr marL="6335" marR="6335" marT="6335" marB="6335">
                    <a:lnL>
                      <a:noFill/>
                    </a:lnL>
                    <a:lnR>
                      <a:noFill/>
                    </a:lnR>
                    <a:lnT>
                      <a:noFill/>
                    </a:lnT>
                    <a:lnB>
                      <a:noFill/>
                    </a:lnB>
                    <a:solidFill>
                      <a:srgbClr val="DDDDDD"/>
                    </a:solidFill>
                  </a:tcPr>
                </a:tc>
                <a:tc>
                  <a:txBody>
                    <a:bodyPr/>
                    <a:lstStyle/>
                    <a:p>
                      <a:pPr fontAlgn="t"/>
                      <a:r>
                        <a:rPr lang="en-US" sz="1600">
                          <a:effectLst/>
                          <a:latin typeface="Arial"/>
                        </a:rPr>
                        <a:t>White alone, not Hispanic or Latino, percent, 2013</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91.6%</a:t>
                      </a:r>
                    </a:p>
                  </a:txBody>
                  <a:tcPr marL="6335" marR="6335" marT="6335" marB="6335">
                    <a:lnL>
                      <a:noFill/>
                    </a:lnL>
                    <a:lnR>
                      <a:noFill/>
                    </a:lnR>
                    <a:lnT>
                      <a:noFill/>
                    </a:lnT>
                    <a:lnB>
                      <a:noFill/>
                    </a:lnB>
                    <a:solidFill>
                      <a:srgbClr val="DDDDDD"/>
                    </a:solidFill>
                  </a:tcPr>
                </a:tc>
                <a:tc>
                  <a:txBody>
                    <a:bodyPr/>
                    <a:lstStyle/>
                    <a:p>
                      <a:pPr algn="r" fontAlgn="t"/>
                      <a:r>
                        <a:rPr lang="en-US" sz="1600" dirty="0">
                          <a:effectLst/>
                          <a:latin typeface="Arial"/>
                        </a:rPr>
                        <a:t>62.6%</a:t>
                      </a:r>
                    </a:p>
                  </a:txBody>
                  <a:tcPr marL="6335" marR="6335" marT="6335" marB="6335">
                    <a:lnL>
                      <a:noFill/>
                    </a:lnL>
                    <a:lnR>
                      <a:noFill/>
                    </a:lnR>
                    <a:lnT>
                      <a:noFill/>
                    </a:lnT>
                    <a:lnB>
                      <a:noFill/>
                    </a:lnB>
                    <a:solidFill>
                      <a:srgbClr val="DDDDDD"/>
                    </a:solidFill>
                  </a:tcPr>
                </a:tc>
              </a:tr>
            </a:tbl>
          </a:graphicData>
        </a:graphic>
      </p:graphicFrame>
      <p:pic>
        <p:nvPicPr>
          <p:cNvPr id="2049" name="Picture 1" descr="Persons under 5 years,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rsons under 18 years,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ersons 65 years and over,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male persons,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hite alone,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or African American alone,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merican Indian and Alaska Native alone,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sian alone,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Native Hawaiian and Other Pacific Islander alone,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wo or More Races,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ispanic or Latino,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hite alone, not Hispanic or Latino, percent definition and source 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1701800"/>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1295400"/>
            <a:ext cx="609600" cy="369332"/>
          </a:xfrm>
          <a:prstGeom prst="rect">
            <a:avLst/>
          </a:prstGeom>
          <a:noFill/>
        </p:spPr>
        <p:txBody>
          <a:bodyPr wrap="square" rtlCol="0">
            <a:spAutoFit/>
          </a:bodyPr>
          <a:lstStyle/>
          <a:p>
            <a:r>
              <a:rPr lang="en-US" dirty="0" smtClean="0"/>
              <a:t>NH</a:t>
            </a:r>
            <a:endParaRPr lang="en-US" dirty="0"/>
          </a:p>
        </p:txBody>
      </p:sp>
      <p:sp>
        <p:nvSpPr>
          <p:cNvPr id="18" name="TextBox 17"/>
          <p:cNvSpPr txBox="1"/>
          <p:nvPr/>
        </p:nvSpPr>
        <p:spPr>
          <a:xfrm flipH="1">
            <a:off x="8381999" y="1295400"/>
            <a:ext cx="609601" cy="369332"/>
          </a:xfrm>
          <a:prstGeom prst="rect">
            <a:avLst/>
          </a:prstGeom>
          <a:noFill/>
        </p:spPr>
        <p:txBody>
          <a:bodyPr wrap="square" rtlCol="0">
            <a:spAutoFit/>
          </a:bodyPr>
          <a:lstStyle/>
          <a:p>
            <a:r>
              <a:rPr lang="en-US" dirty="0" smtClean="0"/>
              <a:t>US</a:t>
            </a:r>
            <a:endParaRPr lang="en-US" dirty="0"/>
          </a:p>
        </p:txBody>
      </p:sp>
    </p:spTree>
    <p:extLst>
      <p:ext uri="{BB962C8B-B14F-4D97-AF65-F5344CB8AC3E}">
        <p14:creationId xmlns:p14="http://schemas.microsoft.com/office/powerpoint/2010/main" val="1450595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THERE ARE NO “MAGIC BULLETS”</a:t>
            </a:r>
          </a:p>
          <a:p>
            <a:endParaRPr lang="en-US" b="1" dirty="0">
              <a:solidFill>
                <a:schemeClr val="tx1"/>
              </a:solidFill>
            </a:endParaRPr>
          </a:p>
          <a:p>
            <a:r>
              <a:rPr lang="en-US" b="1" dirty="0" smtClean="0">
                <a:solidFill>
                  <a:schemeClr val="tx1"/>
                </a:solidFill>
              </a:rPr>
              <a:t>Often, medication alone will not be enough</a:t>
            </a:r>
          </a:p>
          <a:p>
            <a:endParaRPr lang="en-US" b="1" dirty="0">
              <a:solidFill>
                <a:schemeClr val="tx1"/>
              </a:solidFill>
            </a:endParaRPr>
          </a:p>
          <a:p>
            <a:r>
              <a:rPr lang="en-US" b="1" dirty="0" smtClean="0">
                <a:solidFill>
                  <a:schemeClr val="tx1"/>
                </a:solidFill>
              </a:rPr>
              <a:t>Judicious use of medications that make a difference, in combination with cognitive modifications and support plans, result in most favorable outcomes</a:t>
            </a:r>
          </a:p>
          <a:p>
            <a:endParaRPr lang="en-US" b="1" dirty="0">
              <a:solidFill>
                <a:schemeClr val="tx1"/>
              </a:solidFill>
            </a:endParaRPr>
          </a:p>
          <a:p>
            <a:r>
              <a:rPr lang="en-US" b="1" dirty="0" smtClean="0">
                <a:solidFill>
                  <a:schemeClr val="tx1"/>
                </a:solidFill>
              </a:rPr>
              <a:t>This does require work/ongoing process </a:t>
            </a:r>
            <a:endParaRPr lang="en-US" b="1" dirty="0">
              <a:solidFill>
                <a:schemeClr val="tx1"/>
              </a:solidFill>
            </a:endParaRPr>
          </a:p>
        </p:txBody>
      </p:sp>
    </p:spTree>
    <p:extLst>
      <p:ext uri="{BB962C8B-B14F-4D97-AF65-F5344CB8AC3E}">
        <p14:creationId xmlns:p14="http://schemas.microsoft.com/office/powerpoint/2010/main" val="1340809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763000" cy="1527175"/>
          </a:xfrm>
        </p:spPr>
        <p:txBody>
          <a:bodyPr/>
          <a:lstStyle/>
          <a:p>
            <a:pPr eaLnBrk="1" hangingPunct="1"/>
            <a:r>
              <a:rPr lang="en-US" altLang="en-US" sz="3000" dirty="0" smtClean="0"/>
              <a:t>Use of support Protocols </a:t>
            </a:r>
            <a:br>
              <a:rPr lang="en-US" altLang="en-US" sz="3000" dirty="0" smtClean="0"/>
            </a:br>
            <a:r>
              <a:rPr lang="en-US" altLang="en-US" sz="3000" dirty="0" smtClean="0"/>
              <a:t>(Behavior Plans)</a:t>
            </a:r>
          </a:p>
        </p:txBody>
      </p:sp>
      <p:sp>
        <p:nvSpPr>
          <p:cNvPr id="25603" name="Rectangle 3"/>
          <p:cNvSpPr>
            <a:spLocks noGrp="1" noChangeArrowheads="1"/>
          </p:cNvSpPr>
          <p:nvPr>
            <p:ph type="body" idx="1"/>
          </p:nvPr>
        </p:nvSpPr>
        <p:spPr>
          <a:xfrm>
            <a:off x="609600" y="1676400"/>
            <a:ext cx="7620000" cy="4800600"/>
          </a:xfrm>
        </p:spPr>
        <p:txBody>
          <a:bodyPr>
            <a:normAutofit lnSpcReduction="10000"/>
          </a:bodyPr>
          <a:lstStyle/>
          <a:p>
            <a:pPr eaLnBrk="1" hangingPunct="1">
              <a:buFontTx/>
              <a:buNone/>
            </a:pPr>
            <a:r>
              <a:rPr lang="en-US" altLang="en-US" b="1" u="sng" dirty="0" smtClean="0">
                <a:solidFill>
                  <a:schemeClr val="tx1"/>
                </a:solidFill>
              </a:rPr>
              <a:t>Goals:</a:t>
            </a:r>
          </a:p>
          <a:p>
            <a:pPr eaLnBrk="1" hangingPunct="1"/>
            <a:r>
              <a:rPr lang="en-US" altLang="en-US" dirty="0" smtClean="0">
                <a:solidFill>
                  <a:schemeClr val="tx1"/>
                </a:solidFill>
              </a:rPr>
              <a:t>Increase or decrease a behavior</a:t>
            </a:r>
          </a:p>
          <a:p>
            <a:pPr eaLnBrk="1" hangingPunct="1"/>
            <a:endParaRPr lang="en-US" altLang="en-US" dirty="0" smtClean="0">
              <a:solidFill>
                <a:schemeClr val="tx1"/>
              </a:solidFill>
            </a:endParaRPr>
          </a:p>
          <a:p>
            <a:pPr eaLnBrk="1" hangingPunct="1"/>
            <a:r>
              <a:rPr lang="en-US" altLang="en-US" dirty="0" smtClean="0">
                <a:solidFill>
                  <a:schemeClr val="tx1"/>
                </a:solidFill>
              </a:rPr>
              <a:t>Improve quality of a behavior</a:t>
            </a:r>
          </a:p>
          <a:p>
            <a:pPr eaLnBrk="1" hangingPunct="1"/>
            <a:endParaRPr lang="en-US" altLang="en-US" dirty="0" smtClean="0">
              <a:solidFill>
                <a:schemeClr val="tx1"/>
              </a:solidFill>
            </a:endParaRPr>
          </a:p>
          <a:p>
            <a:pPr eaLnBrk="1" hangingPunct="1"/>
            <a:r>
              <a:rPr lang="en-US" altLang="en-US" dirty="0" smtClean="0">
                <a:solidFill>
                  <a:schemeClr val="tx1"/>
                </a:solidFill>
              </a:rPr>
              <a:t>Stop an old behavior</a:t>
            </a:r>
          </a:p>
          <a:p>
            <a:pPr eaLnBrk="1" hangingPunct="1"/>
            <a:endParaRPr lang="en-US" altLang="en-US" dirty="0" smtClean="0">
              <a:solidFill>
                <a:schemeClr val="tx1"/>
              </a:solidFill>
            </a:endParaRPr>
          </a:p>
          <a:p>
            <a:pPr eaLnBrk="1" hangingPunct="1"/>
            <a:r>
              <a:rPr lang="en-US" altLang="en-US" dirty="0" smtClean="0">
                <a:solidFill>
                  <a:schemeClr val="tx1"/>
                </a:solidFill>
              </a:rPr>
              <a:t>Teach a new behavior</a:t>
            </a:r>
          </a:p>
          <a:p>
            <a:pPr eaLnBrk="1" hangingPunct="1"/>
            <a:endParaRPr lang="en-US" altLang="en-US" dirty="0">
              <a:solidFill>
                <a:schemeClr val="tx1"/>
              </a:solidFill>
            </a:endParaRPr>
          </a:p>
          <a:p>
            <a:pPr marL="114300" indent="0" eaLnBrk="1" hangingPunct="1">
              <a:buNone/>
            </a:pPr>
            <a:r>
              <a:rPr lang="en-US" altLang="en-US" b="1" dirty="0" smtClean="0">
                <a:solidFill>
                  <a:schemeClr val="tx1"/>
                </a:solidFill>
              </a:rPr>
              <a:t>Choose wisely (i.e., cannot always make a behavior “go away” and can’t fix everything – what will most improve the individual’s QOL) </a:t>
            </a:r>
          </a:p>
        </p:txBody>
      </p:sp>
    </p:spTree>
    <p:extLst>
      <p:ext uri="{BB962C8B-B14F-4D97-AF65-F5344CB8AC3E}">
        <p14:creationId xmlns:p14="http://schemas.microsoft.com/office/powerpoint/2010/main" val="221624424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6400" y="152400"/>
            <a:ext cx="7993063" cy="1295400"/>
          </a:xfrm>
        </p:spPr>
        <p:txBody>
          <a:bodyPr/>
          <a:lstStyle/>
          <a:p>
            <a:pPr eaLnBrk="1" hangingPunct="1"/>
            <a:r>
              <a:rPr lang="en-US" altLang="en-US" smtClean="0"/>
              <a:t>Six Steps for a Solid </a:t>
            </a:r>
            <a:br>
              <a:rPr lang="en-US" altLang="en-US" smtClean="0"/>
            </a:br>
            <a:r>
              <a:rPr lang="en-US" altLang="en-US" smtClean="0"/>
              <a:t>Applied Behavioral Analysis</a:t>
            </a:r>
          </a:p>
        </p:txBody>
      </p:sp>
      <p:sp>
        <p:nvSpPr>
          <p:cNvPr id="27651" name="Rectangle 3"/>
          <p:cNvSpPr>
            <a:spLocks noGrp="1" noChangeArrowheads="1"/>
          </p:cNvSpPr>
          <p:nvPr>
            <p:ph type="body" idx="1"/>
          </p:nvPr>
        </p:nvSpPr>
        <p:spPr>
          <a:xfrm>
            <a:off x="1150938" y="2286000"/>
            <a:ext cx="7112000" cy="3657600"/>
          </a:xfrm>
        </p:spPr>
        <p:txBody>
          <a:bodyPr/>
          <a:lstStyle/>
          <a:p>
            <a:pPr marL="609600" indent="-609600" eaLnBrk="1" hangingPunct="1">
              <a:buFontTx/>
              <a:buAutoNum type="arabicPeriod"/>
            </a:pPr>
            <a:r>
              <a:rPr lang="en-US" altLang="en-US" b="1" dirty="0" smtClean="0">
                <a:solidFill>
                  <a:schemeClr val="tx1"/>
                </a:solidFill>
              </a:rPr>
              <a:t>Identify Target Behaviors</a:t>
            </a:r>
          </a:p>
          <a:p>
            <a:pPr marL="609600" indent="-609600" eaLnBrk="1" hangingPunct="1">
              <a:buFontTx/>
              <a:buAutoNum type="arabicPeriod"/>
            </a:pPr>
            <a:r>
              <a:rPr lang="en-US" altLang="en-US" b="1" dirty="0" smtClean="0">
                <a:solidFill>
                  <a:schemeClr val="tx1"/>
                </a:solidFill>
              </a:rPr>
              <a:t>Measure the Behavior</a:t>
            </a:r>
          </a:p>
          <a:p>
            <a:pPr marL="609600" indent="-609600" eaLnBrk="1" hangingPunct="1">
              <a:buFontTx/>
              <a:buAutoNum type="arabicPeriod"/>
            </a:pPr>
            <a:r>
              <a:rPr lang="en-US" altLang="en-US" b="1" dirty="0" smtClean="0">
                <a:solidFill>
                  <a:schemeClr val="tx1"/>
                </a:solidFill>
              </a:rPr>
              <a:t>Analyze the Behavior – A B C’s</a:t>
            </a:r>
          </a:p>
          <a:p>
            <a:pPr marL="609600" indent="-609600" eaLnBrk="1" hangingPunct="1">
              <a:buFontTx/>
              <a:buAutoNum type="arabicPeriod"/>
            </a:pPr>
            <a:r>
              <a:rPr lang="en-US" altLang="en-US" b="1" dirty="0" smtClean="0">
                <a:solidFill>
                  <a:schemeClr val="tx1"/>
                </a:solidFill>
              </a:rPr>
              <a:t>Develop an Intervention</a:t>
            </a:r>
          </a:p>
          <a:p>
            <a:pPr marL="609600" indent="-609600" eaLnBrk="1" hangingPunct="1">
              <a:buFontTx/>
              <a:buAutoNum type="arabicPeriod"/>
            </a:pPr>
            <a:r>
              <a:rPr lang="en-US" altLang="en-US" b="1" dirty="0" smtClean="0">
                <a:solidFill>
                  <a:schemeClr val="tx1"/>
                </a:solidFill>
              </a:rPr>
              <a:t>Program Generalization of the Behavior</a:t>
            </a:r>
          </a:p>
          <a:p>
            <a:pPr marL="609600" indent="-609600" eaLnBrk="1" hangingPunct="1">
              <a:buFontTx/>
              <a:buAutoNum type="arabicPeriod"/>
            </a:pPr>
            <a:r>
              <a:rPr lang="en-US" altLang="en-US" b="1" dirty="0" smtClean="0">
                <a:solidFill>
                  <a:schemeClr val="tx1"/>
                </a:solidFill>
              </a:rPr>
              <a:t>Empirically Evaluate the Results</a:t>
            </a:r>
          </a:p>
        </p:txBody>
      </p:sp>
    </p:spTree>
    <p:extLst>
      <p:ext uri="{BB962C8B-B14F-4D97-AF65-F5344CB8AC3E}">
        <p14:creationId xmlns:p14="http://schemas.microsoft.com/office/powerpoint/2010/main" val="3299062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04800"/>
            <a:ext cx="8305800" cy="1527175"/>
          </a:xfrm>
        </p:spPr>
        <p:txBody>
          <a:bodyPr/>
          <a:lstStyle/>
          <a:p>
            <a:pPr eaLnBrk="1" hangingPunct="1"/>
            <a:r>
              <a:rPr lang="en-US" altLang="en-US" smtClean="0"/>
              <a:t>Potential Target Behaviors</a:t>
            </a:r>
          </a:p>
        </p:txBody>
      </p:sp>
      <p:sp>
        <p:nvSpPr>
          <p:cNvPr id="28675" name="Rectangle 3"/>
          <p:cNvSpPr>
            <a:spLocks noGrp="1" noChangeArrowheads="1"/>
          </p:cNvSpPr>
          <p:nvPr>
            <p:ph type="body" idx="1"/>
          </p:nvPr>
        </p:nvSpPr>
        <p:spPr>
          <a:xfrm>
            <a:off x="609600" y="1752600"/>
            <a:ext cx="8153400" cy="4876800"/>
          </a:xfrm>
        </p:spPr>
        <p:txBody>
          <a:bodyPr>
            <a:normAutofit/>
          </a:bodyPr>
          <a:lstStyle/>
          <a:p>
            <a:pPr eaLnBrk="1" hangingPunct="1">
              <a:lnSpc>
                <a:spcPct val="90000"/>
              </a:lnSpc>
            </a:pPr>
            <a:r>
              <a:rPr lang="en-US" altLang="en-US" sz="2400" b="1" dirty="0" smtClean="0">
                <a:solidFill>
                  <a:schemeClr val="tx1"/>
                </a:solidFill>
                <a:cs typeface="Times New Roman" pitchFamily="18" charset="0"/>
              </a:rPr>
              <a:t>Aggressive/ assaultive behavior</a:t>
            </a:r>
          </a:p>
          <a:p>
            <a:pPr eaLnBrk="1" hangingPunct="1">
              <a:lnSpc>
                <a:spcPct val="90000"/>
              </a:lnSpc>
            </a:pPr>
            <a:r>
              <a:rPr lang="en-US" altLang="en-US" sz="2400" b="1" dirty="0" smtClean="0">
                <a:solidFill>
                  <a:schemeClr val="tx1"/>
                </a:solidFill>
                <a:cs typeface="Times New Roman" pitchFamily="18" charset="0"/>
              </a:rPr>
              <a:t>Throwing/kicking/punching/breaking objects</a:t>
            </a:r>
          </a:p>
          <a:p>
            <a:pPr eaLnBrk="1" hangingPunct="1">
              <a:lnSpc>
                <a:spcPct val="90000"/>
              </a:lnSpc>
            </a:pPr>
            <a:r>
              <a:rPr lang="en-US" altLang="en-US" sz="2400" b="1" dirty="0" smtClean="0">
                <a:solidFill>
                  <a:schemeClr val="tx1"/>
                </a:solidFill>
                <a:cs typeface="Times New Roman" pitchFamily="18" charset="0"/>
              </a:rPr>
              <a:t>Sexually inappropriate behaviors or statements</a:t>
            </a:r>
          </a:p>
          <a:p>
            <a:pPr eaLnBrk="1" hangingPunct="1">
              <a:lnSpc>
                <a:spcPct val="90000"/>
              </a:lnSpc>
            </a:pPr>
            <a:r>
              <a:rPr lang="en-US" altLang="en-US" sz="2400" b="1" dirty="0" smtClean="0">
                <a:solidFill>
                  <a:schemeClr val="tx1"/>
                </a:solidFill>
                <a:cs typeface="Times New Roman" pitchFamily="18" charset="0"/>
              </a:rPr>
              <a:t>Boundary Problems</a:t>
            </a:r>
          </a:p>
          <a:p>
            <a:pPr eaLnBrk="1" hangingPunct="1">
              <a:lnSpc>
                <a:spcPct val="90000"/>
              </a:lnSpc>
            </a:pPr>
            <a:r>
              <a:rPr lang="en-US" altLang="en-US" sz="2400" b="1" dirty="0" smtClean="0">
                <a:solidFill>
                  <a:schemeClr val="tx1"/>
                </a:solidFill>
                <a:cs typeface="Times New Roman" pitchFamily="18" charset="0"/>
              </a:rPr>
              <a:t>Loud outbursts/verbal aggression</a:t>
            </a:r>
          </a:p>
          <a:p>
            <a:pPr eaLnBrk="1" hangingPunct="1">
              <a:lnSpc>
                <a:spcPct val="90000"/>
              </a:lnSpc>
            </a:pPr>
            <a:r>
              <a:rPr lang="en-US" altLang="en-US" sz="2400" b="1" dirty="0" smtClean="0">
                <a:solidFill>
                  <a:schemeClr val="tx1"/>
                </a:solidFill>
                <a:cs typeface="Times New Roman" pitchFamily="18" charset="0"/>
              </a:rPr>
              <a:t>Crying episodes</a:t>
            </a:r>
          </a:p>
          <a:p>
            <a:pPr eaLnBrk="1" hangingPunct="1">
              <a:lnSpc>
                <a:spcPct val="90000"/>
              </a:lnSpc>
            </a:pPr>
            <a:r>
              <a:rPr lang="en-US" altLang="en-US" sz="2400" b="1" dirty="0" smtClean="0">
                <a:solidFill>
                  <a:schemeClr val="tx1"/>
                </a:solidFill>
                <a:cs typeface="Times New Roman" pitchFamily="18" charset="0"/>
              </a:rPr>
              <a:t>Perseverative statements</a:t>
            </a:r>
          </a:p>
          <a:p>
            <a:pPr eaLnBrk="1" hangingPunct="1">
              <a:lnSpc>
                <a:spcPct val="90000"/>
              </a:lnSpc>
            </a:pPr>
            <a:r>
              <a:rPr lang="en-US" altLang="en-US" sz="2400" b="1" dirty="0" smtClean="0">
                <a:solidFill>
                  <a:schemeClr val="tx1"/>
                </a:solidFill>
                <a:cs typeface="Times New Roman" pitchFamily="18" charset="0"/>
              </a:rPr>
              <a:t>Refusing to cooperate with requests</a:t>
            </a:r>
          </a:p>
          <a:p>
            <a:pPr eaLnBrk="1" hangingPunct="1">
              <a:lnSpc>
                <a:spcPct val="90000"/>
              </a:lnSpc>
            </a:pPr>
            <a:r>
              <a:rPr lang="en-US" altLang="en-US" sz="2400" b="1" dirty="0" smtClean="0">
                <a:solidFill>
                  <a:schemeClr val="tx1"/>
                </a:solidFill>
                <a:cs typeface="Times New Roman" pitchFamily="18" charset="0"/>
              </a:rPr>
              <a:t>Frequency of self injurious behavior</a:t>
            </a:r>
          </a:p>
          <a:p>
            <a:pPr eaLnBrk="1" hangingPunct="1">
              <a:lnSpc>
                <a:spcPct val="90000"/>
              </a:lnSpc>
            </a:pPr>
            <a:r>
              <a:rPr lang="en-US" altLang="en-US" sz="2400" b="1" dirty="0" smtClean="0">
                <a:solidFill>
                  <a:schemeClr val="tx1"/>
                </a:solidFill>
                <a:cs typeface="Times New Roman" pitchFamily="18" charset="0"/>
              </a:rPr>
              <a:t>Psychotic statements</a:t>
            </a:r>
          </a:p>
          <a:p>
            <a:pPr eaLnBrk="1" hangingPunct="1">
              <a:lnSpc>
                <a:spcPct val="90000"/>
              </a:lnSpc>
            </a:pPr>
            <a:endParaRPr lang="en-US" altLang="en-US" b="1" dirty="0">
              <a:solidFill>
                <a:schemeClr val="tx1"/>
              </a:solidFill>
              <a:cs typeface="Times New Roman" pitchFamily="18" charset="0"/>
            </a:endParaRPr>
          </a:p>
          <a:p>
            <a:pPr eaLnBrk="1" hangingPunct="1">
              <a:lnSpc>
                <a:spcPct val="90000"/>
              </a:lnSpc>
            </a:pPr>
            <a:r>
              <a:rPr lang="en-US" altLang="en-US" sz="2400" b="1" dirty="0" smtClean="0">
                <a:solidFill>
                  <a:schemeClr val="tx1"/>
                </a:solidFill>
                <a:cs typeface="Times New Roman" pitchFamily="18" charset="0"/>
              </a:rPr>
              <a:t>The list goes on and on….</a:t>
            </a:r>
          </a:p>
        </p:txBody>
      </p:sp>
    </p:spTree>
    <p:extLst>
      <p:ext uri="{BB962C8B-B14F-4D97-AF65-F5344CB8AC3E}">
        <p14:creationId xmlns:p14="http://schemas.microsoft.com/office/powerpoint/2010/main" val="3407637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914400" y="228600"/>
            <a:ext cx="6781800" cy="1219200"/>
          </a:xfrm>
        </p:spPr>
        <p:txBody>
          <a:bodyPr/>
          <a:lstStyle/>
          <a:p>
            <a:pPr eaLnBrk="1" hangingPunct="1">
              <a:defRPr/>
            </a:pPr>
            <a:r>
              <a:rPr lang="en-US" b="1" smtClean="0"/>
              <a:t>The </a:t>
            </a:r>
            <a:r>
              <a:rPr lang="en-US" b="1" smtClean="0">
                <a:solidFill>
                  <a:schemeClr val="tx2"/>
                </a:solidFill>
                <a:effectLst>
                  <a:outerShdw blurRad="38100" dist="38100" dir="2700000" algn="tl">
                    <a:srgbClr val="000000"/>
                  </a:outerShdw>
                </a:effectLst>
              </a:rPr>
              <a:t>ABC</a:t>
            </a:r>
            <a:r>
              <a:rPr lang="en-US" b="1" smtClean="0"/>
              <a:t>s of ABA</a:t>
            </a:r>
          </a:p>
        </p:txBody>
      </p:sp>
      <p:sp>
        <p:nvSpPr>
          <p:cNvPr id="717827" name="Rectangle 3"/>
          <p:cNvSpPr>
            <a:spLocks noGrp="1" noChangeArrowheads="1"/>
          </p:cNvSpPr>
          <p:nvPr>
            <p:ph type="body" idx="1"/>
          </p:nvPr>
        </p:nvSpPr>
        <p:spPr>
          <a:xfrm>
            <a:off x="457200" y="1828800"/>
            <a:ext cx="8229600" cy="4648200"/>
          </a:xfrm>
        </p:spPr>
        <p:txBody>
          <a:bodyPr/>
          <a:lstStyle/>
          <a:p>
            <a:pPr eaLnBrk="1" hangingPunct="1">
              <a:lnSpc>
                <a:spcPct val="90000"/>
              </a:lnSpc>
              <a:defRPr/>
            </a:pPr>
            <a:r>
              <a:rPr lang="en-US" sz="2400" b="1" dirty="0" smtClean="0">
                <a:solidFill>
                  <a:schemeClr val="tx2"/>
                </a:solidFill>
                <a:effectLst>
                  <a:outerShdw blurRad="38100" dist="38100" dir="2700000" algn="tl">
                    <a:srgbClr val="000000"/>
                  </a:outerShdw>
                </a:effectLst>
              </a:rPr>
              <a:t>Functional Assessment:  </a:t>
            </a:r>
            <a:r>
              <a:rPr lang="en-US" sz="2000" b="1" dirty="0" smtClean="0">
                <a:solidFill>
                  <a:schemeClr val="tx1"/>
                </a:solidFill>
              </a:rPr>
              <a:t>Starts with a </a:t>
            </a:r>
            <a:r>
              <a:rPr lang="en-US" sz="2000" b="1" u="sng" dirty="0" smtClean="0">
                <a:solidFill>
                  <a:schemeClr val="tx1"/>
                </a:solidFill>
              </a:rPr>
              <a:t>Baseline Period</a:t>
            </a:r>
            <a:r>
              <a:rPr lang="en-US" sz="2000" b="1" dirty="0" smtClean="0">
                <a:solidFill>
                  <a:schemeClr val="tx1"/>
                </a:solidFill>
              </a:rPr>
              <a:t> – a specified time period when the frequency, duration, or intensity of the target behavior is tracked prior to the implementation of an intervention</a:t>
            </a:r>
          </a:p>
          <a:p>
            <a:pPr eaLnBrk="1" hangingPunct="1">
              <a:lnSpc>
                <a:spcPct val="90000"/>
              </a:lnSpc>
              <a:buFontTx/>
              <a:buNone/>
              <a:defRPr/>
            </a:pPr>
            <a:endParaRPr lang="en-US" sz="2400" b="1" dirty="0" smtClean="0">
              <a:solidFill>
                <a:schemeClr val="tx1"/>
              </a:solidFill>
              <a:effectLst>
                <a:outerShdw blurRad="38100" dist="38100" dir="2700000" algn="tl">
                  <a:srgbClr val="000000"/>
                </a:outerShdw>
              </a:effectLst>
            </a:endParaRPr>
          </a:p>
          <a:p>
            <a:pPr eaLnBrk="1" hangingPunct="1">
              <a:lnSpc>
                <a:spcPct val="90000"/>
              </a:lnSpc>
              <a:defRPr/>
            </a:pPr>
            <a:r>
              <a:rPr lang="en-US" sz="2400" b="1" dirty="0" smtClean="0">
                <a:solidFill>
                  <a:schemeClr val="tx1"/>
                </a:solidFill>
                <a:effectLst>
                  <a:outerShdw blurRad="38100" dist="38100" dir="2700000" algn="tl">
                    <a:srgbClr val="000000"/>
                  </a:outerShdw>
                </a:effectLst>
              </a:rPr>
              <a:t>A</a:t>
            </a:r>
            <a:r>
              <a:rPr lang="en-US" sz="2400" dirty="0" smtClean="0">
                <a:solidFill>
                  <a:schemeClr val="tx1"/>
                </a:solidFill>
              </a:rPr>
              <a:t>ntecedent</a:t>
            </a:r>
            <a:r>
              <a:rPr lang="en-US" sz="2000" dirty="0" smtClean="0">
                <a:solidFill>
                  <a:schemeClr val="tx1"/>
                </a:solidFill>
              </a:rPr>
              <a:t>:  </a:t>
            </a:r>
            <a:r>
              <a:rPr lang="en-US" sz="2000" b="1" dirty="0" smtClean="0">
                <a:solidFill>
                  <a:schemeClr val="tx1"/>
                </a:solidFill>
              </a:rPr>
              <a:t>the stimulus or situation to which the individual is responding </a:t>
            </a:r>
          </a:p>
          <a:p>
            <a:pPr eaLnBrk="1" hangingPunct="1">
              <a:lnSpc>
                <a:spcPct val="90000"/>
              </a:lnSpc>
              <a:defRPr/>
            </a:pPr>
            <a:endParaRPr lang="en-US" sz="2000" dirty="0" smtClean="0">
              <a:solidFill>
                <a:schemeClr val="tx1"/>
              </a:solidFill>
            </a:endParaRPr>
          </a:p>
          <a:p>
            <a:pPr eaLnBrk="1" hangingPunct="1">
              <a:lnSpc>
                <a:spcPct val="90000"/>
              </a:lnSpc>
              <a:defRPr/>
            </a:pPr>
            <a:r>
              <a:rPr lang="en-US" sz="2400" b="1" dirty="0" smtClean="0">
                <a:solidFill>
                  <a:schemeClr val="tx1"/>
                </a:solidFill>
                <a:effectLst>
                  <a:outerShdw blurRad="38100" dist="38100" dir="2700000" algn="tl">
                    <a:srgbClr val="000000"/>
                  </a:outerShdw>
                </a:effectLst>
              </a:rPr>
              <a:t>B</a:t>
            </a:r>
            <a:r>
              <a:rPr lang="en-US" sz="2400" dirty="0" smtClean="0">
                <a:solidFill>
                  <a:schemeClr val="tx1"/>
                </a:solidFill>
              </a:rPr>
              <a:t>ehavior</a:t>
            </a:r>
            <a:r>
              <a:rPr lang="en-US" sz="2000" dirty="0" smtClean="0">
                <a:solidFill>
                  <a:schemeClr val="tx1"/>
                </a:solidFill>
              </a:rPr>
              <a:t>:  </a:t>
            </a:r>
            <a:r>
              <a:rPr lang="en-US" sz="2000" b="1" dirty="0" smtClean="0">
                <a:solidFill>
                  <a:schemeClr val="tx1"/>
                </a:solidFill>
              </a:rPr>
              <a:t>the behavior (target behavior) we see exhibited by the individual</a:t>
            </a:r>
          </a:p>
          <a:p>
            <a:pPr eaLnBrk="1" hangingPunct="1">
              <a:lnSpc>
                <a:spcPct val="90000"/>
              </a:lnSpc>
              <a:defRPr/>
            </a:pPr>
            <a:endParaRPr lang="en-US" sz="2000" dirty="0" smtClean="0">
              <a:solidFill>
                <a:schemeClr val="tx1"/>
              </a:solidFill>
            </a:endParaRPr>
          </a:p>
          <a:p>
            <a:pPr eaLnBrk="1" hangingPunct="1">
              <a:lnSpc>
                <a:spcPct val="90000"/>
              </a:lnSpc>
              <a:defRPr/>
            </a:pPr>
            <a:r>
              <a:rPr lang="en-US" sz="2400" b="1" dirty="0" smtClean="0">
                <a:solidFill>
                  <a:schemeClr val="tx1"/>
                </a:solidFill>
                <a:effectLst>
                  <a:outerShdw blurRad="38100" dist="38100" dir="2700000" algn="tl">
                    <a:srgbClr val="000000"/>
                  </a:outerShdw>
                </a:effectLst>
              </a:rPr>
              <a:t>C</a:t>
            </a:r>
            <a:r>
              <a:rPr lang="en-US" sz="2400" dirty="0" smtClean="0">
                <a:solidFill>
                  <a:schemeClr val="tx1"/>
                </a:solidFill>
              </a:rPr>
              <a:t>onsequence</a:t>
            </a:r>
            <a:r>
              <a:rPr lang="en-US" sz="2000" dirty="0" smtClean="0">
                <a:solidFill>
                  <a:schemeClr val="tx1"/>
                </a:solidFill>
              </a:rPr>
              <a:t>: </a:t>
            </a:r>
            <a:r>
              <a:rPr lang="en-US" sz="2000" b="1" dirty="0" smtClean="0">
                <a:solidFill>
                  <a:schemeClr val="tx1"/>
                </a:solidFill>
              </a:rPr>
              <a:t>the stimulus or stimuli that the individual receives, or that s/he is stopped being subjected to, as a result of the behavior</a:t>
            </a:r>
          </a:p>
          <a:p>
            <a:pPr eaLnBrk="1" hangingPunct="1">
              <a:lnSpc>
                <a:spcPct val="90000"/>
              </a:lnSpc>
              <a:defRPr/>
            </a:pPr>
            <a:endParaRPr lang="en-US" sz="2000" dirty="0" smtClean="0"/>
          </a:p>
        </p:txBody>
      </p:sp>
    </p:spTree>
    <p:extLst>
      <p:ext uri="{BB962C8B-B14F-4D97-AF65-F5344CB8AC3E}">
        <p14:creationId xmlns:p14="http://schemas.microsoft.com/office/powerpoint/2010/main" val="14962107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ABCs of ABA</a:t>
            </a:r>
          </a:p>
        </p:txBody>
      </p:sp>
      <p:pic>
        <p:nvPicPr>
          <p:cNvPr id="541699" name="Picture 3" descr="C:\Documents and Settings\Neuropsychology.LAF-LAPTOP\My Documents\My Pictures\syd_pics\9-8-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2" y="2349500"/>
            <a:ext cx="369093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3116262" y="5257800"/>
            <a:ext cx="2446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algn="ctr" eaLnBrk="1" hangingPunct="1">
              <a:spcBef>
                <a:spcPct val="50000"/>
              </a:spcBef>
            </a:pPr>
            <a:r>
              <a:rPr lang="en-US" altLang="en-US" dirty="0">
                <a:solidFill>
                  <a:schemeClr val="tx1"/>
                </a:solidFill>
              </a:rPr>
              <a:t>“self-injurious     behavior”</a:t>
            </a:r>
          </a:p>
        </p:txBody>
      </p:sp>
      <p:sp>
        <p:nvSpPr>
          <p:cNvPr id="541701" name="Text Box 5"/>
          <p:cNvSpPr txBox="1">
            <a:spLocks noChangeArrowheads="1"/>
          </p:cNvSpPr>
          <p:nvPr/>
        </p:nvSpPr>
        <p:spPr bwMode="auto">
          <a:xfrm>
            <a:off x="3419475" y="1703388"/>
            <a:ext cx="2981325" cy="461665"/>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b="1" dirty="0"/>
              <a:t>The Behavior</a:t>
            </a:r>
          </a:p>
        </p:txBody>
      </p:sp>
      <p:sp>
        <p:nvSpPr>
          <p:cNvPr id="541702" name="Text Box 6"/>
          <p:cNvSpPr txBox="1">
            <a:spLocks noChangeArrowheads="1"/>
          </p:cNvSpPr>
          <p:nvPr/>
        </p:nvSpPr>
        <p:spPr bwMode="auto">
          <a:xfrm>
            <a:off x="152401" y="1703388"/>
            <a:ext cx="2319338" cy="4616648"/>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2400" b="1" dirty="0"/>
              <a:t>Antecedents:</a:t>
            </a:r>
          </a:p>
          <a:p>
            <a:pPr>
              <a:spcBef>
                <a:spcPct val="50000"/>
              </a:spcBef>
              <a:defRPr/>
            </a:pPr>
            <a:r>
              <a:rPr lang="en-US" sz="2400" dirty="0"/>
              <a:t>A request</a:t>
            </a:r>
          </a:p>
          <a:p>
            <a:pPr>
              <a:spcBef>
                <a:spcPct val="50000"/>
              </a:spcBef>
              <a:defRPr/>
            </a:pPr>
            <a:r>
              <a:rPr lang="en-US" sz="2400" dirty="0"/>
              <a:t>A refusal</a:t>
            </a:r>
          </a:p>
          <a:p>
            <a:pPr>
              <a:spcBef>
                <a:spcPct val="50000"/>
              </a:spcBef>
              <a:defRPr/>
            </a:pPr>
            <a:r>
              <a:rPr lang="en-US" sz="2400" dirty="0"/>
              <a:t>Someone coming/going</a:t>
            </a:r>
          </a:p>
          <a:p>
            <a:pPr>
              <a:spcBef>
                <a:spcPct val="50000"/>
              </a:spcBef>
              <a:defRPr/>
            </a:pPr>
            <a:r>
              <a:rPr lang="en-US" sz="2400" dirty="0"/>
              <a:t>Physical discomfort (e.g. hunger)</a:t>
            </a:r>
          </a:p>
          <a:p>
            <a:pPr>
              <a:spcBef>
                <a:spcPct val="50000"/>
              </a:spcBef>
              <a:defRPr/>
            </a:pPr>
            <a:r>
              <a:rPr lang="en-US" dirty="0"/>
              <a:t>…</a:t>
            </a:r>
          </a:p>
          <a:p>
            <a:pPr>
              <a:spcBef>
                <a:spcPct val="50000"/>
              </a:spcBef>
              <a:defRPr/>
            </a:pPr>
            <a:endParaRPr lang="en-US" dirty="0"/>
          </a:p>
        </p:txBody>
      </p:sp>
      <p:sp>
        <p:nvSpPr>
          <p:cNvPr id="541703" name="AutoShape 7"/>
          <p:cNvSpPr>
            <a:spLocks noChangeArrowheads="1"/>
          </p:cNvSpPr>
          <p:nvPr/>
        </p:nvSpPr>
        <p:spPr bwMode="auto">
          <a:xfrm>
            <a:off x="1546224" y="3158836"/>
            <a:ext cx="947738" cy="381000"/>
          </a:xfrm>
          <a:prstGeom prst="rightArrow">
            <a:avLst>
              <a:gd name="adj1" fmla="val 50000"/>
              <a:gd name="adj2" fmla="val 69961"/>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endParaRPr lang="en-US" altLang="en-US"/>
          </a:p>
        </p:txBody>
      </p:sp>
      <p:sp>
        <p:nvSpPr>
          <p:cNvPr id="541705" name="AutoShape 9"/>
          <p:cNvSpPr>
            <a:spLocks noChangeArrowheads="1"/>
          </p:cNvSpPr>
          <p:nvPr/>
        </p:nvSpPr>
        <p:spPr bwMode="auto">
          <a:xfrm>
            <a:off x="5638800" y="3200400"/>
            <a:ext cx="881063" cy="533400"/>
          </a:xfrm>
          <a:prstGeom prst="leftRightArrow">
            <a:avLst>
              <a:gd name="adj1" fmla="val 50000"/>
              <a:gd name="adj2" fmla="val 37165"/>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800">
                <a:solidFill>
                  <a:srgbClr val="FFFF00"/>
                </a:solidFill>
                <a:latin typeface="Arial" charset="0"/>
              </a:defRPr>
            </a:lvl1pPr>
            <a:lvl2pPr marL="742950" indent="-285750" eaLnBrk="0" hangingPunct="0">
              <a:defRPr sz="2800">
                <a:solidFill>
                  <a:srgbClr val="FFFF00"/>
                </a:solidFill>
                <a:latin typeface="Arial" charset="0"/>
              </a:defRPr>
            </a:lvl2pPr>
            <a:lvl3pPr marL="1143000" indent="-228600" eaLnBrk="0" hangingPunct="0">
              <a:defRPr sz="2800">
                <a:solidFill>
                  <a:srgbClr val="FFFF00"/>
                </a:solidFill>
                <a:latin typeface="Arial" charset="0"/>
              </a:defRPr>
            </a:lvl3pPr>
            <a:lvl4pPr marL="1600200" indent="-228600" eaLnBrk="0" hangingPunct="0">
              <a:defRPr sz="2800">
                <a:solidFill>
                  <a:srgbClr val="FFFF00"/>
                </a:solidFill>
                <a:latin typeface="Arial" charset="0"/>
              </a:defRPr>
            </a:lvl4pPr>
            <a:lvl5pPr marL="2057400" indent="-228600" eaLnBrk="0" hangingPunct="0">
              <a:defRPr sz="2800">
                <a:solidFill>
                  <a:srgbClr val="FFFF00"/>
                </a:solidFill>
                <a:latin typeface="Arial" charset="0"/>
              </a:defRPr>
            </a:lvl5pPr>
            <a:lvl6pPr marL="2514600" indent="-228600" eaLnBrk="0" fontAlgn="base" hangingPunct="0">
              <a:spcBef>
                <a:spcPct val="0"/>
              </a:spcBef>
              <a:spcAft>
                <a:spcPct val="0"/>
              </a:spcAft>
              <a:defRPr sz="2800">
                <a:solidFill>
                  <a:srgbClr val="FFFF00"/>
                </a:solidFill>
                <a:latin typeface="Arial" charset="0"/>
              </a:defRPr>
            </a:lvl6pPr>
            <a:lvl7pPr marL="2971800" indent="-228600" eaLnBrk="0" fontAlgn="base" hangingPunct="0">
              <a:spcBef>
                <a:spcPct val="0"/>
              </a:spcBef>
              <a:spcAft>
                <a:spcPct val="0"/>
              </a:spcAft>
              <a:defRPr sz="2800">
                <a:solidFill>
                  <a:srgbClr val="FFFF00"/>
                </a:solidFill>
                <a:latin typeface="Arial" charset="0"/>
              </a:defRPr>
            </a:lvl7pPr>
            <a:lvl8pPr marL="3429000" indent="-228600" eaLnBrk="0" fontAlgn="base" hangingPunct="0">
              <a:spcBef>
                <a:spcPct val="0"/>
              </a:spcBef>
              <a:spcAft>
                <a:spcPct val="0"/>
              </a:spcAft>
              <a:defRPr sz="2800">
                <a:solidFill>
                  <a:srgbClr val="FFFF00"/>
                </a:solidFill>
                <a:latin typeface="Arial" charset="0"/>
              </a:defRPr>
            </a:lvl8pPr>
            <a:lvl9pPr marL="3886200" indent="-228600" eaLnBrk="0" fontAlgn="base" hangingPunct="0">
              <a:spcBef>
                <a:spcPct val="0"/>
              </a:spcBef>
              <a:spcAft>
                <a:spcPct val="0"/>
              </a:spcAft>
              <a:defRPr sz="2800">
                <a:solidFill>
                  <a:srgbClr val="FFFF00"/>
                </a:solidFill>
                <a:latin typeface="Arial" charset="0"/>
              </a:defRPr>
            </a:lvl9pPr>
          </a:lstStyle>
          <a:p>
            <a:pPr eaLnBrk="1" hangingPunct="1"/>
            <a:endParaRPr lang="en-US" altLang="en-US"/>
          </a:p>
        </p:txBody>
      </p:sp>
      <p:sp>
        <p:nvSpPr>
          <p:cNvPr id="541706" name="Text Box 10"/>
          <p:cNvSpPr txBox="1">
            <a:spLocks noChangeArrowheads="1"/>
          </p:cNvSpPr>
          <p:nvPr/>
        </p:nvSpPr>
        <p:spPr bwMode="auto">
          <a:xfrm>
            <a:off x="6477000" y="1676400"/>
            <a:ext cx="2667000" cy="4976747"/>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400" b="1" dirty="0"/>
              <a:t>Consequences:</a:t>
            </a:r>
          </a:p>
          <a:p>
            <a:pPr>
              <a:spcBef>
                <a:spcPct val="50000"/>
              </a:spcBef>
              <a:defRPr/>
            </a:pPr>
            <a:r>
              <a:rPr lang="en-US" sz="2400" dirty="0"/>
              <a:t>Gets attention</a:t>
            </a:r>
          </a:p>
          <a:p>
            <a:pPr>
              <a:spcBef>
                <a:spcPct val="50000"/>
              </a:spcBef>
              <a:defRPr/>
            </a:pPr>
            <a:r>
              <a:rPr lang="en-US" sz="2400" dirty="0"/>
              <a:t>Calms down </a:t>
            </a:r>
          </a:p>
          <a:p>
            <a:pPr>
              <a:spcBef>
                <a:spcPct val="50000"/>
              </a:spcBef>
              <a:defRPr/>
            </a:pPr>
            <a:r>
              <a:rPr lang="en-US" sz="2400" dirty="0"/>
              <a:t>Gets removed from situation</a:t>
            </a:r>
          </a:p>
          <a:p>
            <a:pPr>
              <a:spcBef>
                <a:spcPct val="50000"/>
              </a:spcBef>
              <a:defRPr/>
            </a:pPr>
            <a:r>
              <a:rPr lang="en-US" sz="2400" dirty="0"/>
              <a:t>Put in time out (again, removed from situation)</a:t>
            </a:r>
          </a:p>
          <a:p>
            <a:pPr>
              <a:lnSpc>
                <a:spcPct val="60000"/>
              </a:lnSpc>
              <a:spcBef>
                <a:spcPct val="50000"/>
              </a:spcBef>
              <a:defRPr/>
            </a:pPr>
            <a:r>
              <a:rPr lang="en-US" sz="2400" dirty="0"/>
              <a:t>…</a:t>
            </a:r>
          </a:p>
          <a:p>
            <a:pPr>
              <a:spcBef>
                <a:spcPct val="50000"/>
              </a:spcBef>
              <a:defRPr/>
            </a:pPr>
            <a:r>
              <a:rPr lang="en-US" dirty="0"/>
              <a:t>  </a:t>
            </a:r>
          </a:p>
        </p:txBody>
      </p:sp>
    </p:spTree>
    <p:extLst>
      <p:ext uri="{BB962C8B-B14F-4D97-AF65-F5344CB8AC3E}">
        <p14:creationId xmlns:p14="http://schemas.microsoft.com/office/powerpoint/2010/main" val="19245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1699"/>
                                        </p:tgtEl>
                                        <p:attrNameLst>
                                          <p:attrName>style.visibility</p:attrName>
                                        </p:attrNameLst>
                                      </p:cBhvr>
                                      <p:to>
                                        <p:strVal val="visible"/>
                                      </p:to>
                                    </p:set>
                                    <p:animEffect transition="in" filter="dissolve">
                                      <p:cBhvr>
                                        <p:cTn id="7" dur="500"/>
                                        <p:tgtEl>
                                          <p:spTgt spid="541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1702"/>
                                        </p:tgtEl>
                                        <p:attrNameLst>
                                          <p:attrName>style.visibility</p:attrName>
                                        </p:attrNameLst>
                                      </p:cBhvr>
                                      <p:to>
                                        <p:strVal val="visible"/>
                                      </p:to>
                                    </p:set>
                                    <p:animEffect transition="in" filter="wipe(up)">
                                      <p:cBhvr>
                                        <p:cTn id="12" dur="500"/>
                                        <p:tgtEl>
                                          <p:spTgt spid="541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1703"/>
                                        </p:tgtEl>
                                        <p:attrNameLst>
                                          <p:attrName>style.visibility</p:attrName>
                                        </p:attrNameLst>
                                      </p:cBhvr>
                                      <p:to>
                                        <p:strVal val="visible"/>
                                      </p:to>
                                    </p:set>
                                    <p:animEffect transition="in" filter="wipe(up)">
                                      <p:cBhvr>
                                        <p:cTn id="17" dur="500"/>
                                        <p:tgtEl>
                                          <p:spTgt spid="541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1706"/>
                                        </p:tgtEl>
                                        <p:attrNameLst>
                                          <p:attrName>style.visibility</p:attrName>
                                        </p:attrNameLst>
                                      </p:cBhvr>
                                      <p:to>
                                        <p:strVal val="visible"/>
                                      </p:to>
                                    </p:set>
                                    <p:animEffect transition="in" filter="wipe(up)">
                                      <p:cBhvr>
                                        <p:cTn id="22" dur="500"/>
                                        <p:tgtEl>
                                          <p:spTgt spid="5417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41705"/>
                                        </p:tgtEl>
                                        <p:attrNameLst>
                                          <p:attrName>style.visibility</p:attrName>
                                        </p:attrNameLst>
                                      </p:cBhvr>
                                      <p:to>
                                        <p:strVal val="visible"/>
                                      </p:to>
                                    </p:set>
                                    <p:anim calcmode="lin" valueType="num">
                                      <p:cBhvr additive="base">
                                        <p:cTn id="27" dur="500" fill="hold"/>
                                        <p:tgtEl>
                                          <p:spTgt spid="541705"/>
                                        </p:tgtEl>
                                        <p:attrNameLst>
                                          <p:attrName>ppt_x</p:attrName>
                                        </p:attrNameLst>
                                      </p:cBhvr>
                                      <p:tavLst>
                                        <p:tav tm="0">
                                          <p:val>
                                            <p:strVal val="0-#ppt_w/2"/>
                                          </p:val>
                                        </p:tav>
                                        <p:tav tm="100000">
                                          <p:val>
                                            <p:strVal val="#ppt_x"/>
                                          </p:val>
                                        </p:tav>
                                      </p:tavLst>
                                    </p:anim>
                                    <p:anim calcmode="lin" valueType="num">
                                      <p:cBhvr additive="base">
                                        <p:cTn id="2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2" grpId="0" autoUpdateAnimBg="0"/>
      <p:bldP spid="541703" grpId="0" animBg="1"/>
      <p:bldP spid="541705" grpId="0" animBg="1"/>
      <p:bldP spid="54170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152400"/>
            <a:ext cx="8610600" cy="1371600"/>
          </a:xfrm>
        </p:spPr>
        <p:txBody>
          <a:bodyPr/>
          <a:lstStyle/>
          <a:p>
            <a:pPr eaLnBrk="1" hangingPunct="1"/>
            <a:r>
              <a:rPr lang="en-US" altLang="en-US" dirty="0" smtClean="0"/>
              <a:t>Functions of Some Behaviors</a:t>
            </a:r>
            <a:br>
              <a:rPr lang="en-US" altLang="en-US" dirty="0" smtClean="0"/>
            </a:br>
            <a:r>
              <a:rPr lang="en-US" altLang="en-US" dirty="0" smtClean="0"/>
              <a:t>(Or, why do people do stuff?)</a:t>
            </a:r>
          </a:p>
        </p:txBody>
      </p:sp>
      <p:sp>
        <p:nvSpPr>
          <p:cNvPr id="32771" name="Rectangle 3"/>
          <p:cNvSpPr>
            <a:spLocks noGrp="1" noChangeArrowheads="1"/>
          </p:cNvSpPr>
          <p:nvPr>
            <p:ph type="body" idx="1"/>
          </p:nvPr>
        </p:nvSpPr>
        <p:spPr>
          <a:xfrm>
            <a:off x="1219200" y="2133600"/>
            <a:ext cx="6781800" cy="4267200"/>
          </a:xfrm>
        </p:spPr>
        <p:txBody>
          <a:bodyPr/>
          <a:lstStyle/>
          <a:p>
            <a:pPr eaLnBrk="1" hangingPunct="1">
              <a:lnSpc>
                <a:spcPct val="90000"/>
              </a:lnSpc>
            </a:pPr>
            <a:r>
              <a:rPr lang="en-US" altLang="en-US" b="1" dirty="0" smtClean="0">
                <a:solidFill>
                  <a:schemeClr val="tx1"/>
                </a:solidFill>
              </a:rPr>
              <a:t>Obtaining</a:t>
            </a:r>
            <a:r>
              <a:rPr lang="en-US" altLang="en-US" dirty="0" smtClean="0">
                <a:solidFill>
                  <a:schemeClr val="tx1"/>
                </a:solidFill>
              </a:rPr>
              <a:t> desired objects, events, people and activities.</a:t>
            </a:r>
          </a:p>
          <a:p>
            <a:pPr eaLnBrk="1" hangingPunct="1">
              <a:lnSpc>
                <a:spcPct val="90000"/>
              </a:lnSpc>
            </a:pPr>
            <a:endParaRPr lang="en-US" altLang="en-US" dirty="0" smtClean="0">
              <a:solidFill>
                <a:schemeClr val="tx1"/>
              </a:solidFill>
            </a:endParaRPr>
          </a:p>
          <a:p>
            <a:pPr eaLnBrk="1" hangingPunct="1">
              <a:lnSpc>
                <a:spcPct val="90000"/>
              </a:lnSpc>
            </a:pPr>
            <a:r>
              <a:rPr lang="en-US" altLang="en-US" b="1" dirty="0" smtClean="0">
                <a:solidFill>
                  <a:schemeClr val="tx1"/>
                </a:solidFill>
              </a:rPr>
              <a:t>Avoiding</a:t>
            </a:r>
            <a:r>
              <a:rPr lang="en-US" altLang="en-US" dirty="0" smtClean="0">
                <a:solidFill>
                  <a:schemeClr val="tx1"/>
                </a:solidFill>
              </a:rPr>
              <a:t> objects, events, people and activities.</a:t>
            </a:r>
          </a:p>
          <a:p>
            <a:pPr eaLnBrk="1" hangingPunct="1">
              <a:lnSpc>
                <a:spcPct val="90000"/>
              </a:lnSpc>
            </a:pPr>
            <a:endParaRPr lang="en-US" altLang="en-US" dirty="0" smtClean="0">
              <a:solidFill>
                <a:schemeClr val="tx1"/>
              </a:solidFill>
            </a:endParaRPr>
          </a:p>
          <a:p>
            <a:pPr eaLnBrk="1" hangingPunct="1">
              <a:lnSpc>
                <a:spcPct val="90000"/>
              </a:lnSpc>
            </a:pPr>
            <a:r>
              <a:rPr lang="en-US" altLang="en-US" b="1" dirty="0" smtClean="0">
                <a:solidFill>
                  <a:schemeClr val="tx1"/>
                </a:solidFill>
              </a:rPr>
              <a:t>Communicating </a:t>
            </a:r>
            <a:r>
              <a:rPr lang="en-US" altLang="en-US" dirty="0" smtClean="0">
                <a:solidFill>
                  <a:schemeClr val="tx1"/>
                </a:solidFill>
              </a:rPr>
              <a:t>frustration, anxiety, pain, feeling overwhelmed.  </a:t>
            </a:r>
          </a:p>
        </p:txBody>
      </p:sp>
    </p:spTree>
    <p:extLst>
      <p:ext uri="{BB962C8B-B14F-4D97-AF65-F5344CB8AC3E}">
        <p14:creationId xmlns:p14="http://schemas.microsoft.com/office/powerpoint/2010/main" val="31861100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304800"/>
            <a:ext cx="6908800" cy="1104900"/>
          </a:xfrm>
        </p:spPr>
        <p:txBody>
          <a:bodyPr/>
          <a:lstStyle/>
          <a:p>
            <a:pPr eaLnBrk="1" hangingPunct="1"/>
            <a:r>
              <a:rPr lang="en-US" altLang="en-US" sz="3200" smtClean="0"/>
              <a:t>Behavior Plans/Support Protocols</a:t>
            </a:r>
          </a:p>
        </p:txBody>
      </p:sp>
      <p:sp>
        <p:nvSpPr>
          <p:cNvPr id="37891" name="Rectangle 3"/>
          <p:cNvSpPr>
            <a:spLocks noGrp="1" noChangeArrowheads="1"/>
          </p:cNvSpPr>
          <p:nvPr>
            <p:ph type="body" idx="1"/>
          </p:nvPr>
        </p:nvSpPr>
        <p:spPr>
          <a:xfrm>
            <a:off x="381000" y="2133600"/>
            <a:ext cx="8194675" cy="4724400"/>
          </a:xfrm>
        </p:spPr>
        <p:txBody>
          <a:bodyPr/>
          <a:lstStyle/>
          <a:p>
            <a:pPr eaLnBrk="1" hangingPunct="1">
              <a:lnSpc>
                <a:spcPct val="80000"/>
              </a:lnSpc>
            </a:pPr>
            <a:r>
              <a:rPr lang="en-US" altLang="en-US" sz="2400" b="1" dirty="0" smtClean="0">
                <a:solidFill>
                  <a:schemeClr val="tx1"/>
                </a:solidFill>
              </a:rPr>
              <a:t>Provides a formalized plan=increased </a:t>
            </a:r>
            <a:r>
              <a:rPr lang="en-US" altLang="en-US" sz="2400" b="1" u="sng" dirty="0" smtClean="0">
                <a:solidFill>
                  <a:schemeClr val="tx1"/>
                </a:solidFill>
              </a:rPr>
              <a:t>consistency</a:t>
            </a:r>
            <a:r>
              <a:rPr lang="en-US" altLang="en-US" sz="2400" b="1" dirty="0" smtClean="0">
                <a:solidFill>
                  <a:schemeClr val="tx1"/>
                </a:solidFill>
              </a:rPr>
              <a:t> of approach: if person does “X”, we will do “Y”</a:t>
            </a:r>
          </a:p>
          <a:p>
            <a:pPr eaLnBrk="1" hangingPunct="1">
              <a:lnSpc>
                <a:spcPct val="80000"/>
              </a:lnSpc>
            </a:pPr>
            <a:endParaRPr lang="en-US" altLang="en-US" sz="2400" b="1" dirty="0" smtClean="0">
              <a:solidFill>
                <a:schemeClr val="tx1"/>
              </a:solidFill>
            </a:endParaRPr>
          </a:p>
          <a:p>
            <a:pPr eaLnBrk="1" hangingPunct="1">
              <a:lnSpc>
                <a:spcPct val="80000"/>
              </a:lnSpc>
            </a:pPr>
            <a:r>
              <a:rPr lang="en-US" altLang="en-US" sz="2400" b="1" dirty="0" smtClean="0">
                <a:solidFill>
                  <a:schemeClr val="tx1"/>
                </a:solidFill>
              </a:rPr>
              <a:t>Aimed at developing or strengthening adaptive behaviors and attitudes</a:t>
            </a:r>
          </a:p>
          <a:p>
            <a:pPr eaLnBrk="1" hangingPunct="1">
              <a:lnSpc>
                <a:spcPct val="80000"/>
              </a:lnSpc>
            </a:pPr>
            <a:endParaRPr lang="en-US" altLang="en-US" sz="2400" b="1" dirty="0" smtClean="0">
              <a:solidFill>
                <a:schemeClr val="tx1"/>
              </a:solidFill>
            </a:endParaRPr>
          </a:p>
          <a:p>
            <a:pPr eaLnBrk="1" hangingPunct="1">
              <a:lnSpc>
                <a:spcPct val="80000"/>
              </a:lnSpc>
            </a:pPr>
            <a:r>
              <a:rPr lang="en-US" altLang="en-US" sz="2400" b="1" dirty="0" smtClean="0">
                <a:solidFill>
                  <a:schemeClr val="tx1"/>
                </a:solidFill>
              </a:rPr>
              <a:t>Part of an effective treatment plan aimed at enhancing adaptive skills and behavior</a:t>
            </a:r>
          </a:p>
          <a:p>
            <a:pPr eaLnBrk="1" hangingPunct="1">
              <a:lnSpc>
                <a:spcPct val="80000"/>
              </a:lnSpc>
            </a:pPr>
            <a:endParaRPr lang="en-US" altLang="en-US" sz="2400" b="1" dirty="0" smtClean="0">
              <a:solidFill>
                <a:schemeClr val="tx1"/>
              </a:solidFill>
            </a:endParaRPr>
          </a:p>
          <a:p>
            <a:pPr eaLnBrk="1" hangingPunct="1">
              <a:lnSpc>
                <a:spcPct val="80000"/>
              </a:lnSpc>
            </a:pPr>
            <a:r>
              <a:rPr lang="en-US" altLang="en-US" sz="2400" b="1" dirty="0" smtClean="0">
                <a:solidFill>
                  <a:schemeClr val="tx1"/>
                </a:solidFill>
              </a:rPr>
              <a:t>Leads to increased independence for the individual</a:t>
            </a:r>
          </a:p>
          <a:p>
            <a:pPr eaLnBrk="1" hangingPunct="1">
              <a:lnSpc>
                <a:spcPct val="80000"/>
              </a:lnSpc>
            </a:pPr>
            <a:endParaRPr lang="en-US" altLang="en-US" sz="2400" b="1" dirty="0" smtClean="0">
              <a:solidFill>
                <a:schemeClr val="tx1"/>
              </a:solidFill>
            </a:endParaRPr>
          </a:p>
        </p:txBody>
      </p:sp>
    </p:spTree>
    <p:extLst>
      <p:ext uri="{BB962C8B-B14F-4D97-AF65-F5344CB8AC3E}">
        <p14:creationId xmlns:p14="http://schemas.microsoft.com/office/powerpoint/2010/main" val="2216063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533400"/>
            <a:ext cx="8110538" cy="1104900"/>
          </a:xfrm>
        </p:spPr>
        <p:txBody>
          <a:bodyPr>
            <a:normAutofit fontScale="90000"/>
          </a:bodyPr>
          <a:lstStyle/>
          <a:p>
            <a:pPr eaLnBrk="1" hangingPunct="1"/>
            <a:r>
              <a:rPr lang="en-US" altLang="en-US" b="1" dirty="0" smtClean="0"/>
              <a:t>Most Important Factor in Success of an ABA Program</a:t>
            </a:r>
          </a:p>
        </p:txBody>
      </p:sp>
      <p:sp>
        <p:nvSpPr>
          <p:cNvPr id="827395" name="Rectangle 3"/>
          <p:cNvSpPr>
            <a:spLocks noGrp="1" noChangeArrowheads="1"/>
          </p:cNvSpPr>
          <p:nvPr>
            <p:ph type="body" idx="1"/>
          </p:nvPr>
        </p:nvSpPr>
        <p:spPr>
          <a:xfrm>
            <a:off x="1447800" y="2133600"/>
            <a:ext cx="6858000" cy="2630488"/>
          </a:xfrm>
        </p:spPr>
        <p:txBody>
          <a:bodyPr>
            <a:normAutofit fontScale="85000" lnSpcReduction="20000"/>
          </a:bodyPr>
          <a:lstStyle/>
          <a:p>
            <a:pPr eaLnBrk="1" hangingPunct="1">
              <a:lnSpc>
                <a:spcPct val="90000"/>
              </a:lnSpc>
            </a:pPr>
            <a:r>
              <a:rPr lang="en-US" altLang="en-US" sz="4800" b="1" dirty="0" smtClean="0">
                <a:solidFill>
                  <a:schemeClr val="tx1"/>
                </a:solidFill>
              </a:rPr>
              <a:t>CONSISTENCY</a:t>
            </a:r>
          </a:p>
          <a:p>
            <a:pPr eaLnBrk="1" hangingPunct="1">
              <a:lnSpc>
                <a:spcPct val="90000"/>
              </a:lnSpc>
            </a:pPr>
            <a:endParaRPr lang="en-US" altLang="en-US" sz="1200" dirty="0" smtClean="0">
              <a:solidFill>
                <a:schemeClr val="tx1"/>
              </a:solidFill>
            </a:endParaRPr>
          </a:p>
          <a:p>
            <a:pPr lvl="2" eaLnBrk="1" hangingPunct="1">
              <a:lnSpc>
                <a:spcPct val="90000"/>
              </a:lnSpc>
            </a:pPr>
            <a:r>
              <a:rPr lang="en-US" altLang="en-US" sz="4000" b="1" dirty="0" smtClean="0">
                <a:solidFill>
                  <a:schemeClr val="tx1"/>
                </a:solidFill>
              </a:rPr>
              <a:t>Across Staff</a:t>
            </a:r>
          </a:p>
          <a:p>
            <a:pPr lvl="2" eaLnBrk="1" hangingPunct="1">
              <a:lnSpc>
                <a:spcPct val="90000"/>
              </a:lnSpc>
            </a:pPr>
            <a:endParaRPr lang="en-US" altLang="en-US" sz="1600" b="1" dirty="0" smtClean="0">
              <a:solidFill>
                <a:schemeClr val="tx1"/>
              </a:solidFill>
            </a:endParaRPr>
          </a:p>
          <a:p>
            <a:pPr lvl="2" eaLnBrk="1" hangingPunct="1">
              <a:lnSpc>
                <a:spcPct val="90000"/>
              </a:lnSpc>
            </a:pPr>
            <a:r>
              <a:rPr lang="en-US" altLang="en-US" sz="4000" b="1" dirty="0" smtClean="0">
                <a:solidFill>
                  <a:schemeClr val="tx1"/>
                </a:solidFill>
              </a:rPr>
              <a:t>Across Shifts</a:t>
            </a:r>
          </a:p>
          <a:p>
            <a:pPr lvl="2" eaLnBrk="1" hangingPunct="1">
              <a:lnSpc>
                <a:spcPct val="90000"/>
              </a:lnSpc>
            </a:pPr>
            <a:endParaRPr lang="en-US" altLang="en-US" sz="1600" b="1" dirty="0" smtClean="0">
              <a:solidFill>
                <a:schemeClr val="tx1"/>
              </a:solidFill>
            </a:endParaRPr>
          </a:p>
          <a:p>
            <a:pPr lvl="2" eaLnBrk="1" hangingPunct="1">
              <a:lnSpc>
                <a:spcPct val="90000"/>
              </a:lnSpc>
            </a:pPr>
            <a:r>
              <a:rPr lang="en-US" altLang="en-US" sz="4000" b="1" dirty="0" smtClean="0">
                <a:solidFill>
                  <a:schemeClr val="tx1"/>
                </a:solidFill>
              </a:rPr>
              <a:t>Across Environments</a:t>
            </a:r>
          </a:p>
        </p:txBody>
      </p:sp>
    </p:spTree>
    <p:extLst>
      <p:ext uri="{BB962C8B-B14F-4D97-AF65-F5344CB8AC3E}">
        <p14:creationId xmlns:p14="http://schemas.microsoft.com/office/powerpoint/2010/main" val="1364492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strategies</a:t>
            </a:r>
            <a:endParaRPr lang="en-US" dirty="0"/>
          </a:p>
        </p:txBody>
      </p:sp>
      <p:sp>
        <p:nvSpPr>
          <p:cNvPr id="3" name="Text Placeholder 2"/>
          <p:cNvSpPr>
            <a:spLocks noGrp="1"/>
          </p:cNvSpPr>
          <p:nvPr>
            <p:ph type="body" idx="1"/>
          </p:nvPr>
        </p:nvSpPr>
        <p:spPr/>
        <p:txBody>
          <a:bodyPr/>
          <a:lstStyle/>
          <a:p>
            <a:r>
              <a:rPr lang="en-US" dirty="0" smtClean="0"/>
              <a:t>Chosen on individual basis: EXAMPLES</a:t>
            </a:r>
            <a:endParaRPr lang="en-US" dirty="0"/>
          </a:p>
        </p:txBody>
      </p:sp>
    </p:spTree>
    <p:extLst>
      <p:ext uri="{BB962C8B-B14F-4D97-AF65-F5344CB8AC3E}">
        <p14:creationId xmlns:p14="http://schemas.microsoft.com/office/powerpoint/2010/main" val="205207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talk</a:t>
            </a:r>
            <a:endParaRPr lang="en-US" dirty="0"/>
          </a:p>
        </p:txBody>
      </p:sp>
      <p:sp>
        <p:nvSpPr>
          <p:cNvPr id="3" name="Content Placeholder 2"/>
          <p:cNvSpPr>
            <a:spLocks noGrp="1"/>
          </p:cNvSpPr>
          <p:nvPr>
            <p:ph idx="1"/>
          </p:nvPr>
        </p:nvSpPr>
        <p:spPr>
          <a:xfrm>
            <a:off x="457200" y="1752600"/>
            <a:ext cx="8305800" cy="4800600"/>
          </a:xfrm>
        </p:spPr>
        <p:txBody>
          <a:bodyPr>
            <a:normAutofit/>
          </a:bodyPr>
          <a:lstStyle/>
          <a:p>
            <a:r>
              <a:rPr lang="en-US" b="1" dirty="0" smtClean="0">
                <a:solidFill>
                  <a:schemeClr val="tx1"/>
                </a:solidFill>
              </a:rPr>
              <a:t>The health care system in NH (briefly)</a:t>
            </a:r>
          </a:p>
          <a:p>
            <a:endParaRPr lang="en-US" b="1" dirty="0">
              <a:solidFill>
                <a:schemeClr val="tx1"/>
              </a:solidFill>
            </a:endParaRPr>
          </a:p>
          <a:p>
            <a:r>
              <a:rPr lang="en-US" b="1" dirty="0" smtClean="0">
                <a:solidFill>
                  <a:schemeClr val="tx1"/>
                </a:solidFill>
              </a:rPr>
              <a:t>The inpatient model</a:t>
            </a:r>
          </a:p>
          <a:p>
            <a:pPr lvl="1"/>
            <a:r>
              <a:rPr lang="en-US" b="1" dirty="0" smtClean="0">
                <a:solidFill>
                  <a:schemeClr val="tx1"/>
                </a:solidFill>
              </a:rPr>
              <a:t>Successes</a:t>
            </a:r>
          </a:p>
          <a:p>
            <a:pPr lvl="1"/>
            <a:r>
              <a:rPr lang="en-US" b="1" dirty="0" smtClean="0">
                <a:solidFill>
                  <a:schemeClr val="tx1"/>
                </a:solidFill>
              </a:rPr>
              <a:t>Challenges</a:t>
            </a:r>
          </a:p>
          <a:p>
            <a:endParaRPr lang="en-US" b="1" dirty="0">
              <a:solidFill>
                <a:schemeClr val="tx1"/>
              </a:solidFill>
            </a:endParaRPr>
          </a:p>
          <a:p>
            <a:r>
              <a:rPr lang="en-US" b="1" dirty="0" smtClean="0">
                <a:solidFill>
                  <a:schemeClr val="tx1"/>
                </a:solidFill>
              </a:rPr>
              <a:t>The outpatient model</a:t>
            </a:r>
          </a:p>
          <a:p>
            <a:pPr lvl="1"/>
            <a:r>
              <a:rPr lang="en-US" b="1" dirty="0" smtClean="0">
                <a:solidFill>
                  <a:schemeClr val="tx1"/>
                </a:solidFill>
              </a:rPr>
              <a:t>Successes</a:t>
            </a:r>
          </a:p>
          <a:p>
            <a:pPr lvl="1"/>
            <a:r>
              <a:rPr lang="en-US" b="1" dirty="0" smtClean="0">
                <a:solidFill>
                  <a:schemeClr val="tx1"/>
                </a:solidFill>
              </a:rPr>
              <a:t>Challenges</a:t>
            </a:r>
          </a:p>
          <a:p>
            <a:pPr marL="114300" indent="0">
              <a:buNone/>
            </a:pPr>
            <a:endParaRPr lang="en-US" b="1" dirty="0">
              <a:solidFill>
                <a:schemeClr val="tx1"/>
              </a:solidFill>
            </a:endParaRPr>
          </a:p>
          <a:p>
            <a:r>
              <a:rPr lang="en-US" b="1" dirty="0" smtClean="0">
                <a:solidFill>
                  <a:schemeClr val="tx1"/>
                </a:solidFill>
              </a:rPr>
              <a:t>Future directions/Sustainability</a:t>
            </a:r>
            <a:endParaRPr lang="en-US" b="1" dirty="0">
              <a:solidFill>
                <a:schemeClr val="tx1"/>
              </a:solidFill>
            </a:endParaRPr>
          </a:p>
        </p:txBody>
      </p:sp>
    </p:spTree>
    <p:extLst>
      <p:ext uri="{BB962C8B-B14F-4D97-AF65-F5344CB8AC3E}">
        <p14:creationId xmlns:p14="http://schemas.microsoft.com/office/powerpoint/2010/main" val="2359372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1143000" y="228600"/>
            <a:ext cx="6908800" cy="1104900"/>
          </a:xfrm>
        </p:spPr>
        <p:txBody>
          <a:bodyPr>
            <a:normAutofit fontScale="90000"/>
          </a:bodyPr>
          <a:lstStyle/>
          <a:p>
            <a:r>
              <a:rPr lang="en-US" altLang="en-US" sz="4000" b="1" dirty="0" smtClean="0"/>
              <a:t>Behavioral strategies</a:t>
            </a:r>
            <a:endParaRPr lang="en-US" altLang="en-US" sz="4000" b="1" dirty="0"/>
          </a:p>
        </p:txBody>
      </p:sp>
      <p:sp>
        <p:nvSpPr>
          <p:cNvPr id="796675" name="Rectangle 3"/>
          <p:cNvSpPr>
            <a:spLocks noGrp="1" noChangeArrowheads="1"/>
          </p:cNvSpPr>
          <p:nvPr>
            <p:ph type="body" idx="1"/>
          </p:nvPr>
        </p:nvSpPr>
        <p:spPr>
          <a:xfrm>
            <a:off x="533400" y="1905000"/>
            <a:ext cx="8331200" cy="4648200"/>
          </a:xfrm>
        </p:spPr>
        <p:txBody>
          <a:bodyPr/>
          <a:lstStyle/>
          <a:p>
            <a:pPr>
              <a:lnSpc>
                <a:spcPct val="80000"/>
              </a:lnSpc>
              <a:buFont typeface="Wingdings" pitchFamily="2" charset="2"/>
              <a:buNone/>
            </a:pPr>
            <a:r>
              <a:rPr lang="en-US" altLang="en-US" sz="2800" b="1" u="sng" dirty="0" smtClean="0">
                <a:solidFill>
                  <a:schemeClr val="tx1"/>
                </a:solidFill>
              </a:rPr>
              <a:t>Goal</a:t>
            </a:r>
            <a:r>
              <a:rPr lang="en-US" altLang="en-US" sz="2800" b="1" dirty="0" smtClean="0">
                <a:solidFill>
                  <a:schemeClr val="tx1"/>
                </a:solidFill>
              </a:rPr>
              <a:t>: Reducing difficult behaviors while encouraging more appropriate behaviors</a:t>
            </a:r>
          </a:p>
          <a:p>
            <a:pPr>
              <a:lnSpc>
                <a:spcPct val="80000"/>
              </a:lnSpc>
              <a:buFont typeface="Wingdings" pitchFamily="2" charset="2"/>
              <a:buNone/>
            </a:pPr>
            <a:endParaRPr lang="en-US" altLang="en-US" sz="2800" b="1" dirty="0" smtClean="0">
              <a:solidFill>
                <a:schemeClr val="tx1"/>
              </a:solidFill>
            </a:endParaRPr>
          </a:p>
          <a:p>
            <a:pPr>
              <a:lnSpc>
                <a:spcPct val="80000"/>
              </a:lnSpc>
              <a:buFont typeface="Wingdings" pitchFamily="2" charset="2"/>
              <a:buNone/>
            </a:pPr>
            <a:endParaRPr lang="en-US" altLang="en-US" sz="2800" b="1" dirty="0" smtClean="0">
              <a:solidFill>
                <a:schemeClr val="tx1"/>
              </a:solidFill>
            </a:endParaRPr>
          </a:p>
          <a:p>
            <a:pPr>
              <a:lnSpc>
                <a:spcPct val="80000"/>
              </a:lnSpc>
            </a:pPr>
            <a:r>
              <a:rPr lang="en-US" altLang="en-US" sz="2800" b="1" u="sng" dirty="0" smtClean="0">
                <a:solidFill>
                  <a:schemeClr val="tx1"/>
                </a:solidFill>
              </a:rPr>
              <a:t>Differential reinforcement of other behaviors</a:t>
            </a:r>
            <a:r>
              <a:rPr lang="en-US" altLang="en-US" sz="2800" b="1" dirty="0" smtClean="0">
                <a:solidFill>
                  <a:schemeClr val="tx1"/>
                </a:solidFill>
              </a:rPr>
              <a:t> (DRO): reinforcement for not engaging in the target for a specified interval of time (i.e., reading not hitting) </a:t>
            </a:r>
          </a:p>
          <a:p>
            <a:pPr>
              <a:lnSpc>
                <a:spcPct val="80000"/>
              </a:lnSpc>
            </a:pPr>
            <a:endParaRPr lang="en-US" altLang="en-US" sz="2800" b="1" dirty="0" smtClean="0">
              <a:solidFill>
                <a:schemeClr val="tx1"/>
              </a:solidFill>
            </a:endParaRPr>
          </a:p>
          <a:p>
            <a:pPr>
              <a:lnSpc>
                <a:spcPct val="80000"/>
              </a:lnSpc>
            </a:pPr>
            <a:endParaRPr lang="en-US" altLang="en-US" sz="2800" dirty="0"/>
          </a:p>
        </p:txBody>
      </p:sp>
    </p:spTree>
    <p:extLst>
      <p:ext uri="{BB962C8B-B14F-4D97-AF65-F5344CB8AC3E}">
        <p14:creationId xmlns:p14="http://schemas.microsoft.com/office/powerpoint/2010/main" val="808589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1219200" y="152400"/>
            <a:ext cx="7086600" cy="1219200"/>
          </a:xfrm>
        </p:spPr>
        <p:txBody>
          <a:bodyPr>
            <a:normAutofit fontScale="90000"/>
          </a:bodyPr>
          <a:lstStyle/>
          <a:p>
            <a:r>
              <a:rPr lang="en-US" altLang="en-US" sz="4000" b="1" dirty="0" smtClean="0"/>
              <a:t>Behavioral Strategies</a:t>
            </a:r>
            <a:endParaRPr lang="en-US" altLang="en-US" sz="4000" b="1" dirty="0"/>
          </a:p>
        </p:txBody>
      </p:sp>
      <p:sp>
        <p:nvSpPr>
          <p:cNvPr id="798723" name="Rectangle 3"/>
          <p:cNvSpPr>
            <a:spLocks noGrp="1" noChangeArrowheads="1"/>
          </p:cNvSpPr>
          <p:nvPr>
            <p:ph type="body" idx="1"/>
          </p:nvPr>
        </p:nvSpPr>
        <p:spPr>
          <a:xfrm>
            <a:off x="304800" y="1676400"/>
            <a:ext cx="8501063" cy="5181600"/>
          </a:xfrm>
        </p:spPr>
        <p:txBody>
          <a:bodyPr>
            <a:normAutofit lnSpcReduction="10000"/>
          </a:bodyPr>
          <a:lstStyle/>
          <a:p>
            <a:pPr>
              <a:lnSpc>
                <a:spcPct val="90000"/>
              </a:lnSpc>
            </a:pPr>
            <a:r>
              <a:rPr lang="en-US" altLang="en-US" sz="2800" b="1" u="sng" dirty="0">
                <a:solidFill>
                  <a:schemeClr val="tx1"/>
                </a:solidFill>
              </a:rPr>
              <a:t>Differential reinforcement of alternative behaviors </a:t>
            </a:r>
            <a:r>
              <a:rPr lang="en-US" altLang="en-US" sz="2800" b="1" dirty="0">
                <a:solidFill>
                  <a:schemeClr val="tx1"/>
                </a:solidFill>
              </a:rPr>
              <a:t>(DRA): reinforcement of behaviors which serve as alternative behaviors to the difficult behavior (i.e., count to 10</a:t>
            </a:r>
            <a:r>
              <a:rPr lang="en-US" altLang="en-US" sz="2800" b="1" dirty="0" smtClean="0">
                <a:solidFill>
                  <a:schemeClr val="tx1"/>
                </a:solidFill>
              </a:rPr>
              <a:t>)</a:t>
            </a:r>
            <a:endParaRPr lang="en-US" altLang="en-US" sz="2800" b="1" dirty="0">
              <a:solidFill>
                <a:schemeClr val="tx1"/>
              </a:solidFill>
            </a:endParaRPr>
          </a:p>
          <a:p>
            <a:pPr>
              <a:lnSpc>
                <a:spcPct val="90000"/>
              </a:lnSpc>
            </a:pPr>
            <a:endParaRPr lang="en-US" altLang="en-US" sz="2800" b="1" dirty="0">
              <a:solidFill>
                <a:schemeClr val="tx1"/>
              </a:solidFill>
            </a:endParaRPr>
          </a:p>
          <a:p>
            <a:pPr>
              <a:lnSpc>
                <a:spcPct val="90000"/>
              </a:lnSpc>
            </a:pPr>
            <a:r>
              <a:rPr lang="en-US" altLang="en-US" sz="2800" b="1" u="sng" dirty="0">
                <a:solidFill>
                  <a:schemeClr val="tx1"/>
                </a:solidFill>
              </a:rPr>
              <a:t>Differential reinforcement of incompatible behaviors</a:t>
            </a:r>
            <a:r>
              <a:rPr lang="en-US" altLang="en-US" sz="2800" b="1" dirty="0">
                <a:solidFill>
                  <a:schemeClr val="tx1"/>
                </a:solidFill>
              </a:rPr>
              <a:t> (DRI): reinforcement of behaviors which are incompatible with difficult behaviors (i.e., can’t be done simultaneously</a:t>
            </a:r>
            <a:r>
              <a:rPr lang="en-US" altLang="en-US" sz="2800" b="1" dirty="0" smtClean="0">
                <a:solidFill>
                  <a:schemeClr val="tx1"/>
                </a:solidFill>
              </a:rPr>
              <a:t>)</a:t>
            </a:r>
          </a:p>
          <a:p>
            <a:pPr>
              <a:lnSpc>
                <a:spcPct val="90000"/>
              </a:lnSpc>
            </a:pPr>
            <a:endParaRPr lang="en-US" altLang="en-US" sz="2800" b="1" dirty="0">
              <a:solidFill>
                <a:schemeClr val="tx1"/>
              </a:solidFill>
            </a:endParaRPr>
          </a:p>
          <a:p>
            <a:pPr>
              <a:lnSpc>
                <a:spcPct val="80000"/>
              </a:lnSpc>
            </a:pPr>
            <a:r>
              <a:rPr lang="en-US" altLang="en-US" sz="2800" b="1" dirty="0" smtClean="0">
                <a:solidFill>
                  <a:schemeClr val="tx1"/>
                </a:solidFill>
              </a:rPr>
              <a:t>Beware</a:t>
            </a:r>
            <a:r>
              <a:rPr lang="en-US" altLang="en-US" sz="2800" b="1" dirty="0">
                <a:solidFill>
                  <a:schemeClr val="tx1"/>
                </a:solidFill>
              </a:rPr>
              <a:t>:  Spikes in behavior </a:t>
            </a:r>
            <a:r>
              <a:rPr lang="en-US" altLang="en-US" sz="2800" b="1" dirty="0" smtClean="0">
                <a:solidFill>
                  <a:schemeClr val="tx1"/>
                </a:solidFill>
              </a:rPr>
              <a:t>(“extinction burst”)</a:t>
            </a:r>
            <a:endParaRPr lang="en-US" altLang="en-US" sz="2800" b="1" dirty="0">
              <a:solidFill>
                <a:schemeClr val="tx1"/>
              </a:solidFill>
            </a:endParaRPr>
          </a:p>
          <a:p>
            <a:pPr lvl="1">
              <a:lnSpc>
                <a:spcPct val="80000"/>
              </a:lnSpc>
            </a:pPr>
            <a:r>
              <a:rPr lang="en-US" altLang="en-US" sz="2500" b="1" dirty="0">
                <a:solidFill>
                  <a:schemeClr val="tx1"/>
                </a:solidFill>
              </a:rPr>
              <a:t>Give impression that behavior has worsened</a:t>
            </a:r>
          </a:p>
          <a:p>
            <a:pPr lvl="1">
              <a:lnSpc>
                <a:spcPct val="80000"/>
              </a:lnSpc>
            </a:pPr>
            <a:r>
              <a:rPr lang="en-US" altLang="en-US" sz="2500" b="1" dirty="0">
                <a:solidFill>
                  <a:schemeClr val="tx1"/>
                </a:solidFill>
              </a:rPr>
              <a:t>Typically followed by rapid decline in behavior</a:t>
            </a:r>
          </a:p>
          <a:p>
            <a:pPr>
              <a:lnSpc>
                <a:spcPct val="90000"/>
              </a:lnSpc>
            </a:pPr>
            <a:endParaRPr lang="en-US" altLang="en-US" sz="2800" b="1" dirty="0">
              <a:solidFill>
                <a:schemeClr val="tx1"/>
              </a:solidFill>
            </a:endParaRPr>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92354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152400"/>
            <a:ext cx="8077200" cy="1527175"/>
          </a:xfrm>
        </p:spPr>
        <p:txBody>
          <a:bodyPr/>
          <a:lstStyle/>
          <a:p>
            <a:pPr eaLnBrk="1" hangingPunct="1"/>
            <a:r>
              <a:rPr lang="en-US" altLang="en-US" sz="4000" dirty="0" smtClean="0"/>
              <a:t>DID YOU HEAR SOMETHING?</a:t>
            </a:r>
          </a:p>
        </p:txBody>
      </p:sp>
      <p:sp>
        <p:nvSpPr>
          <p:cNvPr id="54275" name="Rectangle 3"/>
          <p:cNvSpPr>
            <a:spLocks noGrp="1" noChangeArrowheads="1"/>
          </p:cNvSpPr>
          <p:nvPr>
            <p:ph type="body" idx="1"/>
          </p:nvPr>
        </p:nvSpPr>
        <p:spPr>
          <a:xfrm>
            <a:off x="457200" y="1447800"/>
            <a:ext cx="8382000" cy="5181600"/>
          </a:xfrm>
        </p:spPr>
        <p:txBody>
          <a:bodyPr>
            <a:normAutofit fontScale="85000" lnSpcReduction="20000"/>
          </a:bodyPr>
          <a:lstStyle/>
          <a:p>
            <a:pPr eaLnBrk="1" hangingPunct="1">
              <a:buFontTx/>
              <a:buNone/>
            </a:pPr>
            <a:endParaRPr lang="en-US" altLang="en-US" dirty="0" smtClean="0"/>
          </a:p>
          <a:p>
            <a:pPr eaLnBrk="1" hangingPunct="1">
              <a:buFontTx/>
              <a:buNone/>
            </a:pPr>
            <a:r>
              <a:rPr lang="en-US" altLang="en-US" sz="3600" b="1" u="sng" dirty="0" smtClean="0">
                <a:solidFill>
                  <a:schemeClr val="tx1"/>
                </a:solidFill>
              </a:rPr>
              <a:t>Planned Ignoring or Extinction</a:t>
            </a:r>
          </a:p>
          <a:p>
            <a:pPr eaLnBrk="1" hangingPunct="1"/>
            <a:r>
              <a:rPr lang="en-US" altLang="en-US" sz="3600" b="1" dirty="0" smtClean="0">
                <a:solidFill>
                  <a:schemeClr val="tx1"/>
                </a:solidFill>
              </a:rPr>
              <a:t>A technique whereby no attention is given to an inappropriate behavior; will lose saliency</a:t>
            </a:r>
          </a:p>
          <a:p>
            <a:pPr eaLnBrk="1" hangingPunct="1"/>
            <a:endParaRPr lang="en-US" altLang="en-US" sz="3600" b="1" dirty="0" smtClean="0">
              <a:solidFill>
                <a:schemeClr val="tx1"/>
              </a:solidFill>
            </a:endParaRPr>
          </a:p>
          <a:p>
            <a:pPr eaLnBrk="1" hangingPunct="1"/>
            <a:r>
              <a:rPr lang="en-US" altLang="en-US" sz="3000" b="1" dirty="0" smtClean="0">
                <a:solidFill>
                  <a:schemeClr val="tx1"/>
                </a:solidFill>
              </a:rPr>
              <a:t>But remember: behavior may get worse before it gets better</a:t>
            </a:r>
          </a:p>
          <a:p>
            <a:pPr eaLnBrk="1" hangingPunct="1"/>
            <a:endParaRPr lang="en-US" altLang="en-US" sz="3000" b="1" dirty="0" smtClean="0">
              <a:solidFill>
                <a:schemeClr val="tx1"/>
              </a:solidFill>
            </a:endParaRPr>
          </a:p>
          <a:p>
            <a:pPr>
              <a:lnSpc>
                <a:spcPct val="120000"/>
              </a:lnSpc>
            </a:pPr>
            <a:r>
              <a:rPr lang="en-US" altLang="en-US" sz="2800" b="1" dirty="0">
                <a:solidFill>
                  <a:schemeClr val="tx1"/>
                </a:solidFill>
              </a:rPr>
              <a:t>Intermittent schedules hardest to extinguish, and variable harder than fixed </a:t>
            </a:r>
            <a:r>
              <a:rPr lang="en-US" altLang="en-US" sz="2800" b="1" dirty="0" smtClean="0">
                <a:solidFill>
                  <a:schemeClr val="tx1"/>
                </a:solidFill>
              </a:rPr>
              <a:t>schedules</a:t>
            </a:r>
          </a:p>
          <a:p>
            <a:pPr>
              <a:lnSpc>
                <a:spcPct val="80000"/>
              </a:lnSpc>
            </a:pPr>
            <a:endParaRPr lang="en-US" altLang="en-US" sz="2800" b="1" dirty="0">
              <a:solidFill>
                <a:schemeClr val="tx1"/>
              </a:solidFill>
            </a:endParaRPr>
          </a:p>
          <a:p>
            <a:pPr lvl="1">
              <a:lnSpc>
                <a:spcPct val="80000"/>
              </a:lnSpc>
            </a:pPr>
            <a:r>
              <a:rPr lang="en-US" altLang="en-US" sz="2400" b="1" dirty="0">
                <a:solidFill>
                  <a:schemeClr val="tx1"/>
                </a:solidFill>
              </a:rPr>
              <a:t>Harder to distinguish intermittent schedule from extinction</a:t>
            </a:r>
          </a:p>
          <a:p>
            <a:pPr eaLnBrk="1" hangingPunct="1"/>
            <a:endParaRPr lang="en-US" altLang="en-US" sz="3000" dirty="0" smtClean="0">
              <a:solidFill>
                <a:schemeClr val="tx1"/>
              </a:solidFill>
            </a:endParaRPr>
          </a:p>
        </p:txBody>
      </p:sp>
    </p:spTree>
    <p:extLst>
      <p:ext uri="{BB962C8B-B14F-4D97-AF65-F5344CB8AC3E}">
        <p14:creationId xmlns:p14="http://schemas.microsoft.com/office/powerpoint/2010/main" val="65863591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6908800" cy="1104900"/>
          </a:xfrm>
        </p:spPr>
        <p:txBody>
          <a:bodyPr/>
          <a:lstStyle/>
          <a:p>
            <a:pPr eaLnBrk="1" hangingPunct="1"/>
            <a:r>
              <a:rPr lang="en-US" altLang="en-US" b="1" dirty="0" smtClean="0"/>
              <a:t>Behavior Plan:  BC</a:t>
            </a:r>
          </a:p>
        </p:txBody>
      </p:sp>
      <p:sp>
        <p:nvSpPr>
          <p:cNvPr id="55299" name="Rectangle 3"/>
          <p:cNvSpPr>
            <a:spLocks noGrp="1" noChangeArrowheads="1"/>
          </p:cNvSpPr>
          <p:nvPr>
            <p:ph type="body" idx="1"/>
          </p:nvPr>
        </p:nvSpPr>
        <p:spPr>
          <a:xfrm>
            <a:off x="381000" y="1752600"/>
            <a:ext cx="8534400" cy="4572000"/>
          </a:xfrm>
        </p:spPr>
        <p:txBody>
          <a:bodyPr>
            <a:noAutofit/>
          </a:bodyPr>
          <a:lstStyle/>
          <a:p>
            <a:pPr eaLnBrk="1" hangingPunct="1">
              <a:lnSpc>
                <a:spcPct val="90000"/>
              </a:lnSpc>
            </a:pPr>
            <a:r>
              <a:rPr lang="en-US" altLang="en-US" b="1" dirty="0" smtClean="0">
                <a:solidFill>
                  <a:schemeClr val="tx1"/>
                </a:solidFill>
              </a:rPr>
              <a:t>Challenging Behavior:</a:t>
            </a:r>
            <a:r>
              <a:rPr lang="en-US" altLang="en-US" dirty="0" smtClean="0">
                <a:solidFill>
                  <a:schemeClr val="tx1"/>
                </a:solidFill>
              </a:rPr>
              <a:t>  sitting and refusing to move</a:t>
            </a:r>
          </a:p>
          <a:p>
            <a:pPr eaLnBrk="1" hangingPunct="1">
              <a:lnSpc>
                <a:spcPct val="90000"/>
              </a:lnSpc>
              <a:buFontTx/>
              <a:buNone/>
            </a:pPr>
            <a:endParaRPr lang="en-US" altLang="en-US" dirty="0" smtClean="0">
              <a:solidFill>
                <a:schemeClr val="tx1"/>
              </a:solidFill>
            </a:endParaRPr>
          </a:p>
          <a:p>
            <a:pPr eaLnBrk="1" hangingPunct="1">
              <a:lnSpc>
                <a:spcPct val="90000"/>
              </a:lnSpc>
            </a:pPr>
            <a:r>
              <a:rPr lang="en-US" altLang="en-US" b="1" dirty="0" smtClean="0">
                <a:solidFill>
                  <a:schemeClr val="tx1"/>
                </a:solidFill>
              </a:rPr>
              <a:t>Reaction:</a:t>
            </a:r>
            <a:r>
              <a:rPr lang="en-US" altLang="en-US" dirty="0" smtClean="0">
                <a:solidFill>
                  <a:schemeClr val="tx1"/>
                </a:solidFill>
              </a:rPr>
              <a:t>  planned ignoring, walk away</a:t>
            </a:r>
          </a:p>
          <a:p>
            <a:pPr eaLnBrk="1" hangingPunct="1">
              <a:lnSpc>
                <a:spcPct val="90000"/>
              </a:lnSpc>
              <a:buFontTx/>
              <a:buNone/>
            </a:pPr>
            <a:endParaRPr lang="en-US" altLang="en-US" dirty="0" smtClean="0">
              <a:solidFill>
                <a:schemeClr val="tx1"/>
              </a:solidFill>
            </a:endParaRPr>
          </a:p>
          <a:p>
            <a:pPr eaLnBrk="1" hangingPunct="1">
              <a:lnSpc>
                <a:spcPct val="90000"/>
              </a:lnSpc>
            </a:pPr>
            <a:r>
              <a:rPr lang="en-US" altLang="en-US" b="1" dirty="0" smtClean="0">
                <a:solidFill>
                  <a:schemeClr val="tx1"/>
                </a:solidFill>
              </a:rPr>
              <a:t>Reinforcement:</a:t>
            </a:r>
            <a:r>
              <a:rPr lang="en-US" altLang="en-US" dirty="0" smtClean="0">
                <a:solidFill>
                  <a:schemeClr val="tx1"/>
                </a:solidFill>
              </a:rPr>
              <a:t>  would receive positive praise/high five for standing back up</a:t>
            </a:r>
          </a:p>
          <a:p>
            <a:pPr eaLnBrk="1" hangingPunct="1">
              <a:lnSpc>
                <a:spcPct val="90000"/>
              </a:lnSpc>
              <a:buFontTx/>
              <a:buNone/>
            </a:pPr>
            <a:endParaRPr lang="en-US" altLang="en-US" dirty="0" smtClean="0">
              <a:solidFill>
                <a:schemeClr val="tx1"/>
              </a:solidFill>
            </a:endParaRPr>
          </a:p>
          <a:p>
            <a:pPr eaLnBrk="1" hangingPunct="1">
              <a:lnSpc>
                <a:spcPct val="90000"/>
              </a:lnSpc>
            </a:pPr>
            <a:r>
              <a:rPr lang="en-US" altLang="en-US" b="1" dirty="0" smtClean="0">
                <a:solidFill>
                  <a:schemeClr val="tx1"/>
                </a:solidFill>
              </a:rPr>
              <a:t>Other Intervention:</a:t>
            </a:r>
            <a:r>
              <a:rPr lang="en-US" altLang="en-US" dirty="0" smtClean="0">
                <a:solidFill>
                  <a:schemeClr val="tx1"/>
                </a:solidFill>
              </a:rPr>
              <a:t>  </a:t>
            </a:r>
            <a:r>
              <a:rPr lang="en-US" altLang="en-US" dirty="0" err="1" smtClean="0">
                <a:solidFill>
                  <a:schemeClr val="tx1"/>
                </a:solidFill>
              </a:rPr>
              <a:t>psychoeducation</a:t>
            </a:r>
            <a:r>
              <a:rPr lang="en-US" altLang="en-US" dirty="0" smtClean="0">
                <a:solidFill>
                  <a:schemeClr val="tx1"/>
                </a:solidFill>
              </a:rPr>
              <a:t> with mother</a:t>
            </a:r>
          </a:p>
          <a:p>
            <a:pPr eaLnBrk="1" hangingPunct="1">
              <a:lnSpc>
                <a:spcPct val="90000"/>
              </a:lnSpc>
              <a:buFontTx/>
              <a:buNone/>
            </a:pPr>
            <a:endParaRPr lang="en-US" altLang="en-US" dirty="0" smtClean="0">
              <a:solidFill>
                <a:schemeClr val="tx1"/>
              </a:solidFill>
            </a:endParaRPr>
          </a:p>
          <a:p>
            <a:pPr eaLnBrk="1" hangingPunct="1">
              <a:lnSpc>
                <a:spcPct val="90000"/>
              </a:lnSpc>
              <a:buFontTx/>
              <a:buNone/>
            </a:pPr>
            <a:endParaRPr lang="en-US" altLang="en-US" dirty="0" smtClean="0">
              <a:solidFill>
                <a:schemeClr val="tx1"/>
              </a:solidFill>
            </a:endParaRPr>
          </a:p>
          <a:p>
            <a:pPr eaLnBrk="1" hangingPunct="1">
              <a:lnSpc>
                <a:spcPct val="90000"/>
              </a:lnSpc>
            </a:pPr>
            <a:r>
              <a:rPr lang="en-US" altLang="en-US" b="1" dirty="0" smtClean="0">
                <a:solidFill>
                  <a:schemeClr val="tx1"/>
                </a:solidFill>
              </a:rPr>
              <a:t>Note:  Be careful of REINFORCING undesirable behavior with attention</a:t>
            </a:r>
          </a:p>
        </p:txBody>
      </p:sp>
    </p:spTree>
    <p:extLst>
      <p:ext uri="{BB962C8B-B14F-4D97-AF65-F5344CB8AC3E}">
        <p14:creationId xmlns:p14="http://schemas.microsoft.com/office/powerpoint/2010/main" val="41844802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381000"/>
            <a:ext cx="8458200" cy="1219200"/>
          </a:xfrm>
        </p:spPr>
        <p:txBody>
          <a:bodyPr>
            <a:normAutofit fontScale="90000"/>
          </a:bodyPr>
          <a:lstStyle/>
          <a:p>
            <a:pPr eaLnBrk="1" hangingPunct="1"/>
            <a:r>
              <a:rPr lang="en-US" altLang="en-US" sz="3200" b="1" smtClean="0"/>
              <a:t>NOPE-CAN’T DO THAT, HEY! </a:t>
            </a:r>
            <a:br>
              <a:rPr lang="en-US" altLang="en-US" sz="3200" b="1" smtClean="0"/>
            </a:br>
            <a:r>
              <a:rPr lang="en-US" altLang="en-US" sz="3200" b="1" smtClean="0"/>
              <a:t>IS THAT ELVIS?!?</a:t>
            </a:r>
            <a:br>
              <a:rPr lang="en-US" altLang="en-US" sz="3200" b="1" smtClean="0"/>
            </a:br>
            <a:endParaRPr lang="en-US" altLang="en-US" sz="3200" smtClean="0"/>
          </a:p>
        </p:txBody>
      </p:sp>
      <p:sp>
        <p:nvSpPr>
          <p:cNvPr id="50179" name="Rectangle 3"/>
          <p:cNvSpPr>
            <a:spLocks noGrp="1" noChangeArrowheads="1"/>
          </p:cNvSpPr>
          <p:nvPr>
            <p:ph type="body" idx="1"/>
          </p:nvPr>
        </p:nvSpPr>
        <p:spPr>
          <a:xfrm>
            <a:off x="685800" y="1600200"/>
            <a:ext cx="7848600" cy="5029200"/>
          </a:xfrm>
        </p:spPr>
        <p:txBody>
          <a:bodyPr/>
          <a:lstStyle/>
          <a:p>
            <a:pPr eaLnBrk="1" hangingPunct="1">
              <a:lnSpc>
                <a:spcPct val="90000"/>
              </a:lnSpc>
              <a:buFontTx/>
              <a:buNone/>
            </a:pPr>
            <a:endParaRPr lang="en-US" altLang="en-US" sz="700" b="1" u="sng" dirty="0" smtClean="0"/>
          </a:p>
          <a:p>
            <a:pPr algn="ctr" eaLnBrk="1" hangingPunct="1">
              <a:lnSpc>
                <a:spcPct val="90000"/>
              </a:lnSpc>
              <a:buFontTx/>
              <a:buNone/>
            </a:pPr>
            <a:r>
              <a:rPr lang="en-US" altLang="en-US" b="1" u="sng" dirty="0" smtClean="0">
                <a:solidFill>
                  <a:schemeClr val="tx1"/>
                </a:solidFill>
              </a:rPr>
              <a:t>Redirection and Distraction</a:t>
            </a:r>
          </a:p>
          <a:p>
            <a:pPr algn="ctr" eaLnBrk="1" hangingPunct="1">
              <a:lnSpc>
                <a:spcPct val="90000"/>
              </a:lnSpc>
              <a:buFontTx/>
              <a:buNone/>
            </a:pPr>
            <a:endParaRPr lang="en-US" altLang="en-US" b="1" u="sng" dirty="0" smtClean="0">
              <a:solidFill>
                <a:schemeClr val="tx1"/>
              </a:solidFill>
            </a:endParaRPr>
          </a:p>
          <a:p>
            <a:pPr eaLnBrk="1" hangingPunct="1">
              <a:lnSpc>
                <a:spcPct val="90000"/>
              </a:lnSpc>
              <a:buFontTx/>
              <a:buNone/>
            </a:pPr>
            <a:r>
              <a:rPr lang="en-US" altLang="en-US" b="1" u="sng" dirty="0" smtClean="0">
                <a:solidFill>
                  <a:schemeClr val="tx1"/>
                </a:solidFill>
              </a:rPr>
              <a:t>Redirection:</a:t>
            </a:r>
            <a:r>
              <a:rPr lang="en-US" altLang="en-US" dirty="0" smtClean="0">
                <a:solidFill>
                  <a:schemeClr val="tx1"/>
                </a:solidFill>
              </a:rPr>
              <a:t> a procedure whereby an individual who exhibits an inappropriate behavior is prompted to engage in a more appropriate alternative behavior</a:t>
            </a:r>
          </a:p>
          <a:p>
            <a:pPr eaLnBrk="1" hangingPunct="1">
              <a:lnSpc>
                <a:spcPct val="90000"/>
              </a:lnSpc>
              <a:buFontTx/>
              <a:buNone/>
            </a:pPr>
            <a:endParaRPr lang="en-US" altLang="en-US" b="1" u="sng" dirty="0" smtClean="0">
              <a:solidFill>
                <a:schemeClr val="tx1"/>
              </a:solidFill>
            </a:endParaRPr>
          </a:p>
          <a:p>
            <a:pPr eaLnBrk="1" hangingPunct="1">
              <a:lnSpc>
                <a:spcPct val="90000"/>
              </a:lnSpc>
              <a:buFontTx/>
              <a:buNone/>
            </a:pPr>
            <a:r>
              <a:rPr lang="en-US" altLang="en-US" b="1" u="sng" dirty="0" smtClean="0">
                <a:solidFill>
                  <a:schemeClr val="tx1"/>
                </a:solidFill>
              </a:rPr>
              <a:t>Distraction:</a:t>
            </a:r>
            <a:r>
              <a:rPr lang="en-US" altLang="en-US" dirty="0" smtClean="0">
                <a:solidFill>
                  <a:schemeClr val="tx1"/>
                </a:solidFill>
              </a:rPr>
              <a:t> The person is provided something else to attend to</a:t>
            </a:r>
            <a:endParaRPr lang="en-US" altLang="en-US" b="1" u="sng" dirty="0" smtClean="0">
              <a:solidFill>
                <a:schemeClr val="tx1"/>
              </a:solidFill>
            </a:endParaRPr>
          </a:p>
        </p:txBody>
      </p:sp>
    </p:spTree>
    <p:extLst>
      <p:ext uri="{BB962C8B-B14F-4D97-AF65-F5344CB8AC3E}">
        <p14:creationId xmlns:p14="http://schemas.microsoft.com/office/powerpoint/2010/main" val="137244419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228600"/>
            <a:ext cx="6781800" cy="1146175"/>
          </a:xfrm>
        </p:spPr>
        <p:txBody>
          <a:bodyPr/>
          <a:lstStyle/>
          <a:p>
            <a:pPr eaLnBrk="1" hangingPunct="1"/>
            <a:r>
              <a:rPr lang="en-US" altLang="en-US" sz="3200" smtClean="0"/>
              <a:t>Behavior Plan:  RT</a:t>
            </a:r>
          </a:p>
        </p:txBody>
      </p:sp>
      <p:sp>
        <p:nvSpPr>
          <p:cNvPr id="39939" name="Rectangle 3"/>
          <p:cNvSpPr>
            <a:spLocks noGrp="1" noChangeArrowheads="1"/>
          </p:cNvSpPr>
          <p:nvPr>
            <p:ph type="body" idx="1"/>
          </p:nvPr>
        </p:nvSpPr>
        <p:spPr>
          <a:xfrm>
            <a:off x="533400" y="2057400"/>
            <a:ext cx="8229600" cy="4800600"/>
          </a:xfrm>
        </p:spPr>
        <p:txBody>
          <a:bodyPr/>
          <a:lstStyle/>
          <a:p>
            <a:pPr eaLnBrk="1" hangingPunct="1"/>
            <a:r>
              <a:rPr lang="en-US" altLang="en-US" sz="2400" b="1" dirty="0" smtClean="0">
                <a:solidFill>
                  <a:schemeClr val="tx1"/>
                </a:solidFill>
              </a:rPr>
              <a:t>Challenging behavior:</a:t>
            </a:r>
            <a:r>
              <a:rPr lang="en-US" altLang="en-US" sz="2400" dirty="0" smtClean="0">
                <a:solidFill>
                  <a:schemeClr val="tx1"/>
                </a:solidFill>
              </a:rPr>
              <a:t> continuously shaking hands, then grabbing people and at times assaulting them.</a:t>
            </a:r>
          </a:p>
          <a:p>
            <a:pPr eaLnBrk="1" hangingPunct="1">
              <a:buFontTx/>
              <a:buNone/>
            </a:pPr>
            <a:endParaRPr lang="en-US" altLang="en-US" sz="800" dirty="0" smtClean="0">
              <a:solidFill>
                <a:schemeClr val="tx1"/>
              </a:solidFill>
            </a:endParaRPr>
          </a:p>
          <a:p>
            <a:pPr eaLnBrk="1" hangingPunct="1"/>
            <a:r>
              <a:rPr lang="en-US" altLang="en-US" sz="2400" b="1" dirty="0" smtClean="0">
                <a:solidFill>
                  <a:schemeClr val="tx1"/>
                </a:solidFill>
              </a:rPr>
              <a:t>Alternative offered:</a:t>
            </a:r>
            <a:r>
              <a:rPr lang="en-US" altLang="en-US" sz="2400" dirty="0" smtClean="0">
                <a:solidFill>
                  <a:schemeClr val="tx1"/>
                </a:solidFill>
              </a:rPr>
              <a:t>  Give thumbs up without touching—with continuous rote learning</a:t>
            </a:r>
          </a:p>
          <a:p>
            <a:pPr eaLnBrk="1" hangingPunct="1"/>
            <a:endParaRPr lang="en-US" altLang="en-US" sz="800" dirty="0" smtClean="0">
              <a:solidFill>
                <a:schemeClr val="tx1"/>
              </a:solidFill>
            </a:endParaRPr>
          </a:p>
          <a:p>
            <a:pPr eaLnBrk="1" hangingPunct="1"/>
            <a:r>
              <a:rPr lang="en-US" altLang="en-US" sz="2400" b="1" dirty="0" smtClean="0">
                <a:solidFill>
                  <a:schemeClr val="tx1"/>
                </a:solidFill>
              </a:rPr>
              <a:t>Reinforcement:</a:t>
            </a:r>
            <a:r>
              <a:rPr lang="en-US" altLang="en-US" sz="2400" dirty="0" smtClean="0">
                <a:solidFill>
                  <a:schemeClr val="tx1"/>
                </a:solidFill>
              </a:rPr>
              <a:t> copious praise, social attention</a:t>
            </a:r>
          </a:p>
          <a:p>
            <a:pPr eaLnBrk="1" hangingPunct="1"/>
            <a:endParaRPr lang="en-US" altLang="en-US" sz="800" dirty="0" smtClean="0">
              <a:solidFill>
                <a:schemeClr val="tx1"/>
              </a:solidFill>
            </a:endParaRPr>
          </a:p>
          <a:p>
            <a:pPr eaLnBrk="1" hangingPunct="1"/>
            <a:r>
              <a:rPr lang="en-US" altLang="en-US" sz="2400" b="1" dirty="0" smtClean="0">
                <a:solidFill>
                  <a:schemeClr val="tx1"/>
                </a:solidFill>
              </a:rPr>
              <a:t>Other intervention:</a:t>
            </a:r>
            <a:r>
              <a:rPr lang="en-US" altLang="en-US" sz="2400" dirty="0" smtClean="0">
                <a:solidFill>
                  <a:schemeClr val="tx1"/>
                </a:solidFill>
              </a:rPr>
              <a:t>  training of staff to avoid inadvertently increasing the behavior—tickling, dancing, shaking hands</a:t>
            </a:r>
          </a:p>
          <a:p>
            <a:pPr eaLnBrk="1" hangingPunct="1"/>
            <a:endParaRPr lang="en-US" altLang="en-US" sz="2400" dirty="0" smtClean="0"/>
          </a:p>
        </p:txBody>
      </p:sp>
    </p:spTree>
    <p:extLst>
      <p:ext uri="{BB962C8B-B14F-4D97-AF65-F5344CB8AC3E}">
        <p14:creationId xmlns:p14="http://schemas.microsoft.com/office/powerpoint/2010/main" val="275448739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152400"/>
            <a:ext cx="8077200" cy="1527175"/>
          </a:xfrm>
        </p:spPr>
        <p:txBody>
          <a:bodyPr/>
          <a:lstStyle/>
          <a:p>
            <a:pPr eaLnBrk="1" hangingPunct="1"/>
            <a:r>
              <a:rPr lang="en-US" altLang="en-US" sz="3200" dirty="0" smtClean="0"/>
              <a:t>BE THE FRONTAL LOBES—EXPRESS YOUR INNER JIMINY CRICKET</a:t>
            </a:r>
          </a:p>
        </p:txBody>
      </p:sp>
      <p:sp>
        <p:nvSpPr>
          <p:cNvPr id="52227" name="Rectangle 3"/>
          <p:cNvSpPr>
            <a:spLocks noGrp="1" noChangeArrowheads="1"/>
          </p:cNvSpPr>
          <p:nvPr>
            <p:ph type="body" idx="1"/>
          </p:nvPr>
        </p:nvSpPr>
        <p:spPr>
          <a:xfrm>
            <a:off x="228600" y="1981200"/>
            <a:ext cx="8458200" cy="4495800"/>
          </a:xfrm>
        </p:spPr>
        <p:txBody>
          <a:bodyPr>
            <a:normAutofit fontScale="62500" lnSpcReduction="20000"/>
          </a:bodyPr>
          <a:lstStyle/>
          <a:p>
            <a:pPr eaLnBrk="1" hangingPunct="1">
              <a:lnSpc>
                <a:spcPct val="90000"/>
              </a:lnSpc>
              <a:buFontTx/>
              <a:buNone/>
            </a:pPr>
            <a:endParaRPr lang="en-US" altLang="en-US" sz="2000" dirty="0" smtClean="0"/>
          </a:p>
          <a:p>
            <a:pPr eaLnBrk="1" hangingPunct="1">
              <a:lnSpc>
                <a:spcPct val="90000"/>
              </a:lnSpc>
              <a:buFontTx/>
              <a:buNone/>
            </a:pPr>
            <a:r>
              <a:rPr lang="en-US" altLang="en-US" sz="4500" b="1" u="sng" dirty="0" smtClean="0">
                <a:solidFill>
                  <a:schemeClr val="tx1"/>
                </a:solidFill>
              </a:rPr>
              <a:t>Explicit problem solving or </a:t>
            </a:r>
          </a:p>
          <a:p>
            <a:pPr eaLnBrk="1" hangingPunct="1">
              <a:lnSpc>
                <a:spcPct val="90000"/>
              </a:lnSpc>
              <a:buFontTx/>
              <a:buNone/>
            </a:pPr>
            <a:r>
              <a:rPr lang="en-US" altLang="en-US" sz="4500" b="1" u="sng" dirty="0" smtClean="0">
                <a:solidFill>
                  <a:schemeClr val="tx1"/>
                </a:solidFill>
              </a:rPr>
              <a:t>emotional reasoning assistance</a:t>
            </a:r>
          </a:p>
          <a:p>
            <a:pPr eaLnBrk="1" hangingPunct="1">
              <a:lnSpc>
                <a:spcPct val="90000"/>
              </a:lnSpc>
            </a:pPr>
            <a:endParaRPr lang="en-US" altLang="en-US" b="1" u="sng" dirty="0" smtClean="0">
              <a:solidFill>
                <a:schemeClr val="tx1"/>
              </a:solidFill>
            </a:endParaRPr>
          </a:p>
          <a:p>
            <a:pPr eaLnBrk="1" hangingPunct="1">
              <a:lnSpc>
                <a:spcPct val="90000"/>
              </a:lnSpc>
            </a:pPr>
            <a:r>
              <a:rPr lang="en-US" altLang="en-US" sz="3800" b="1" dirty="0" smtClean="0">
                <a:solidFill>
                  <a:schemeClr val="tx1"/>
                </a:solidFill>
              </a:rPr>
              <a:t>Caregiver verbalizes the cognitive/emotional process the individual would use if they had the capacity</a:t>
            </a:r>
          </a:p>
          <a:p>
            <a:pPr>
              <a:buFontTx/>
              <a:buChar char="•"/>
            </a:pPr>
            <a:endParaRPr lang="en-US" altLang="en-US" sz="2900" b="1" dirty="0" smtClean="0">
              <a:solidFill>
                <a:schemeClr val="tx1"/>
              </a:solidFill>
            </a:endParaRPr>
          </a:p>
          <a:p>
            <a:pPr>
              <a:buFontTx/>
              <a:buChar char="•"/>
            </a:pPr>
            <a:r>
              <a:rPr lang="en-US" altLang="en-US" sz="2900" b="1" dirty="0" smtClean="0">
                <a:solidFill>
                  <a:schemeClr val="tx1"/>
                </a:solidFill>
              </a:rPr>
              <a:t>If </a:t>
            </a:r>
            <a:r>
              <a:rPr lang="en-US" altLang="en-US" sz="2900" b="1" dirty="0">
                <a:solidFill>
                  <a:schemeClr val="tx1"/>
                </a:solidFill>
              </a:rPr>
              <a:t>they have a lot of executive function deficits, you’re going to be the one to tell them </a:t>
            </a:r>
          </a:p>
          <a:p>
            <a:pPr lvl="1">
              <a:buFontTx/>
              <a:buChar char="•"/>
            </a:pPr>
            <a:r>
              <a:rPr lang="en-US" altLang="en-US" sz="2600" b="1" dirty="0">
                <a:solidFill>
                  <a:schemeClr val="tx1"/>
                </a:solidFill>
              </a:rPr>
              <a:t>when to start and stop something</a:t>
            </a:r>
            <a:r>
              <a:rPr lang="en-US" altLang="en-US" sz="2600" b="1" dirty="0" smtClean="0">
                <a:solidFill>
                  <a:schemeClr val="tx1"/>
                </a:solidFill>
              </a:rPr>
              <a:t>…</a:t>
            </a:r>
          </a:p>
          <a:p>
            <a:pPr lvl="1">
              <a:buFontTx/>
              <a:buChar char="•"/>
            </a:pPr>
            <a:endParaRPr lang="en-US" altLang="en-US" sz="2600" b="1" dirty="0">
              <a:solidFill>
                <a:schemeClr val="tx1"/>
              </a:solidFill>
            </a:endParaRPr>
          </a:p>
          <a:p>
            <a:pPr lvl="1">
              <a:buFontTx/>
              <a:buChar char="•"/>
            </a:pPr>
            <a:r>
              <a:rPr lang="en-US" altLang="en-US" sz="2600" b="1" dirty="0">
                <a:solidFill>
                  <a:schemeClr val="tx1"/>
                </a:solidFill>
              </a:rPr>
              <a:t>when they’ve had enough of something—food or glitter glue</a:t>
            </a:r>
            <a:r>
              <a:rPr lang="en-US" altLang="en-US" sz="2600" b="1" dirty="0" smtClean="0">
                <a:solidFill>
                  <a:schemeClr val="tx1"/>
                </a:solidFill>
              </a:rPr>
              <a:t>.</a:t>
            </a:r>
          </a:p>
          <a:p>
            <a:pPr lvl="1">
              <a:buFontTx/>
              <a:buChar char="•"/>
            </a:pPr>
            <a:endParaRPr lang="en-US" altLang="en-US" sz="2600" b="1" dirty="0">
              <a:solidFill>
                <a:schemeClr val="tx1"/>
              </a:solidFill>
            </a:endParaRPr>
          </a:p>
          <a:p>
            <a:pPr lvl="1">
              <a:buFontTx/>
              <a:buChar char="•"/>
            </a:pPr>
            <a:r>
              <a:rPr lang="en-US" altLang="en-US" sz="2600" b="1" dirty="0" smtClean="0">
                <a:solidFill>
                  <a:schemeClr val="tx1"/>
                </a:solidFill>
              </a:rPr>
              <a:t>Explicit </a:t>
            </a:r>
            <a:r>
              <a:rPr lang="en-US" altLang="en-US" sz="2600" b="1" dirty="0">
                <a:solidFill>
                  <a:schemeClr val="tx1"/>
                </a:solidFill>
              </a:rPr>
              <a:t>problem solving when they run into a task based problem or social interaction difficulty—if repeated enough over a long enough period of time, many people are able to internalize the script and use it with fewer or no cues</a:t>
            </a:r>
          </a:p>
          <a:p>
            <a:pPr eaLnBrk="1" hangingPunct="1">
              <a:lnSpc>
                <a:spcPct val="90000"/>
              </a:lnSpc>
            </a:pPr>
            <a:endParaRPr lang="en-US" altLang="en-US" dirty="0" smtClean="0">
              <a:solidFill>
                <a:schemeClr val="tx1"/>
              </a:solidFill>
            </a:endParaRP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961" y="1295400"/>
            <a:ext cx="2352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02689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610600" cy="1527175"/>
          </a:xfrm>
        </p:spPr>
        <p:txBody>
          <a:bodyPr/>
          <a:lstStyle/>
          <a:p>
            <a:pPr eaLnBrk="1" hangingPunct="1"/>
            <a:r>
              <a:rPr lang="en-US" altLang="en-US" sz="2800" b="1" dirty="0" smtClean="0"/>
              <a:t>Example: Misreading Social Events</a:t>
            </a:r>
          </a:p>
        </p:txBody>
      </p:sp>
      <p:sp>
        <p:nvSpPr>
          <p:cNvPr id="53251" name="Rectangle 3"/>
          <p:cNvSpPr>
            <a:spLocks noGrp="1" noChangeArrowheads="1"/>
          </p:cNvSpPr>
          <p:nvPr>
            <p:ph type="body" idx="1"/>
          </p:nvPr>
        </p:nvSpPr>
        <p:spPr>
          <a:xfrm>
            <a:off x="685800" y="1981200"/>
            <a:ext cx="7467600" cy="4419600"/>
          </a:xfrm>
        </p:spPr>
        <p:txBody>
          <a:bodyPr/>
          <a:lstStyle/>
          <a:p>
            <a:pPr eaLnBrk="1" hangingPunct="1"/>
            <a:r>
              <a:rPr lang="en-US" altLang="en-US" b="1" dirty="0" smtClean="0">
                <a:solidFill>
                  <a:schemeClr val="tx1"/>
                </a:solidFill>
              </a:rPr>
              <a:t>Challenging behavior: </a:t>
            </a:r>
            <a:r>
              <a:rPr lang="en-US" altLang="en-US" dirty="0" smtClean="0">
                <a:solidFill>
                  <a:schemeClr val="tx1"/>
                </a:solidFill>
              </a:rPr>
              <a:t>Highly  Irritable client is going to “blow up” at a peer walking by  they think has snubbed them.</a:t>
            </a:r>
          </a:p>
          <a:p>
            <a:pPr eaLnBrk="1" hangingPunct="1">
              <a:buFontTx/>
              <a:buNone/>
            </a:pPr>
            <a:endParaRPr lang="en-US" altLang="en-US" sz="800" dirty="0" smtClean="0">
              <a:solidFill>
                <a:schemeClr val="tx1"/>
              </a:solidFill>
            </a:endParaRPr>
          </a:p>
          <a:p>
            <a:pPr eaLnBrk="1" hangingPunct="1"/>
            <a:r>
              <a:rPr lang="en-US" altLang="en-US" b="1" dirty="0" smtClean="0">
                <a:solidFill>
                  <a:schemeClr val="tx1"/>
                </a:solidFill>
              </a:rPr>
              <a:t>Reaction:</a:t>
            </a:r>
            <a:r>
              <a:rPr lang="en-US" altLang="en-US" dirty="0" smtClean="0">
                <a:solidFill>
                  <a:schemeClr val="tx1"/>
                </a:solidFill>
              </a:rPr>
              <a:t> Caregiver witness verbalizes what actually happened, offers alternatives to her irritable behavior, then provides distraction if needed.</a:t>
            </a:r>
            <a:endParaRPr lang="en-US" altLang="en-US" b="1" dirty="0" smtClean="0">
              <a:solidFill>
                <a:schemeClr val="tx1"/>
              </a:solidFill>
            </a:endParaRPr>
          </a:p>
        </p:txBody>
      </p:sp>
    </p:spTree>
    <p:extLst>
      <p:ext uri="{BB962C8B-B14F-4D97-AF65-F5344CB8AC3E}">
        <p14:creationId xmlns:p14="http://schemas.microsoft.com/office/powerpoint/2010/main" val="71699238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8077200" cy="1527175"/>
          </a:xfrm>
        </p:spPr>
        <p:txBody>
          <a:bodyPr/>
          <a:lstStyle/>
          <a:p>
            <a:pPr eaLnBrk="1" hangingPunct="1"/>
            <a:r>
              <a:rPr lang="en-US" altLang="en-US" dirty="0" smtClean="0"/>
              <a:t>UH HUH…YEAH…WHAT?	</a:t>
            </a:r>
            <a:br>
              <a:rPr lang="en-US" altLang="en-US" dirty="0" smtClean="0"/>
            </a:br>
            <a:r>
              <a:rPr lang="en-US" altLang="en-US" sz="2400" dirty="0" smtClean="0"/>
              <a:t>Talk the talk, but can’t walk the walk</a:t>
            </a:r>
          </a:p>
        </p:txBody>
      </p:sp>
      <p:sp>
        <p:nvSpPr>
          <p:cNvPr id="58371" name="Rectangle 3"/>
          <p:cNvSpPr>
            <a:spLocks noGrp="1" noChangeArrowheads="1"/>
          </p:cNvSpPr>
          <p:nvPr>
            <p:ph type="body" idx="1"/>
          </p:nvPr>
        </p:nvSpPr>
        <p:spPr>
          <a:xfrm>
            <a:off x="914400" y="2362200"/>
            <a:ext cx="7391400" cy="3733800"/>
          </a:xfrm>
        </p:spPr>
        <p:txBody>
          <a:bodyPr/>
          <a:lstStyle/>
          <a:p>
            <a:pPr marL="0" indent="0" algn="ctr" eaLnBrk="1" hangingPunct="1">
              <a:buFontTx/>
              <a:buNone/>
            </a:pPr>
            <a:r>
              <a:rPr lang="en-US" altLang="en-US" b="1" u="sng" dirty="0" smtClean="0">
                <a:solidFill>
                  <a:schemeClr val="tx1"/>
                </a:solidFill>
              </a:rPr>
              <a:t>Be aware of differences between expressive and receptive abilities</a:t>
            </a:r>
          </a:p>
          <a:p>
            <a:pPr marL="0" indent="0" eaLnBrk="1" hangingPunct="1"/>
            <a:endParaRPr lang="en-US" altLang="en-US" u="sng" dirty="0" smtClean="0">
              <a:solidFill>
                <a:schemeClr val="tx1"/>
              </a:solidFill>
            </a:endParaRPr>
          </a:p>
          <a:p>
            <a:pPr marL="0" indent="0" eaLnBrk="1" hangingPunct="1">
              <a:buFontTx/>
              <a:buNone/>
            </a:pPr>
            <a:r>
              <a:rPr lang="en-US" altLang="en-US" b="1" dirty="0" smtClean="0">
                <a:solidFill>
                  <a:schemeClr val="tx1"/>
                </a:solidFill>
              </a:rPr>
              <a:t>Fantastic vocabulary (often a “loop”) makes caregivers think an individual is much higher functioning cognitively than she/he really is—leading to unrealistic expectations, mistakes, conflict</a:t>
            </a:r>
          </a:p>
        </p:txBody>
      </p:sp>
    </p:spTree>
    <p:extLst>
      <p:ext uri="{BB962C8B-B14F-4D97-AF65-F5344CB8AC3E}">
        <p14:creationId xmlns:p14="http://schemas.microsoft.com/office/powerpoint/2010/main" val="365282053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228600"/>
            <a:ext cx="6781800" cy="1066800"/>
          </a:xfrm>
        </p:spPr>
        <p:txBody>
          <a:bodyPr/>
          <a:lstStyle/>
          <a:p>
            <a:pPr eaLnBrk="1" hangingPunct="1"/>
            <a:r>
              <a:rPr lang="en-US" altLang="en-US" sz="3200" smtClean="0"/>
              <a:t>Behavioral Approach: Adjust Expectations--HB</a:t>
            </a:r>
          </a:p>
        </p:txBody>
      </p:sp>
      <p:sp>
        <p:nvSpPr>
          <p:cNvPr id="59395" name="Rectangle 3"/>
          <p:cNvSpPr>
            <a:spLocks noGrp="1" noChangeArrowheads="1"/>
          </p:cNvSpPr>
          <p:nvPr>
            <p:ph type="body" idx="1"/>
          </p:nvPr>
        </p:nvSpPr>
        <p:spPr>
          <a:xfrm>
            <a:off x="381000" y="2057400"/>
            <a:ext cx="8229600" cy="4572000"/>
          </a:xfrm>
        </p:spPr>
        <p:txBody>
          <a:bodyPr/>
          <a:lstStyle/>
          <a:p>
            <a:pPr marL="0" indent="0" eaLnBrk="1" hangingPunct="1">
              <a:lnSpc>
                <a:spcPct val="90000"/>
              </a:lnSpc>
              <a:buFontTx/>
              <a:buNone/>
            </a:pPr>
            <a:r>
              <a:rPr lang="en-US" altLang="en-US" sz="2400" b="1" dirty="0" smtClean="0">
                <a:solidFill>
                  <a:schemeClr val="tx1"/>
                </a:solidFill>
              </a:rPr>
              <a:t>Challenging behavior:  </a:t>
            </a:r>
            <a:r>
              <a:rPr lang="en-US" altLang="en-US" sz="2400" dirty="0" smtClean="0">
                <a:solidFill>
                  <a:schemeClr val="tx1"/>
                </a:solidFill>
              </a:rPr>
              <a:t>Awesome vocabulary, wins word jumble games but was never ready for work—forgets—led to massive verbal outbursts and physical attacks.</a:t>
            </a:r>
          </a:p>
          <a:p>
            <a:pPr marL="0" indent="0" eaLnBrk="1" hangingPunct="1">
              <a:lnSpc>
                <a:spcPct val="90000"/>
              </a:lnSpc>
              <a:buFontTx/>
              <a:buNone/>
            </a:pPr>
            <a:endParaRPr lang="en-US" altLang="en-US" sz="800" dirty="0" smtClean="0">
              <a:solidFill>
                <a:schemeClr val="tx1"/>
              </a:solidFill>
            </a:endParaRPr>
          </a:p>
          <a:p>
            <a:pPr marL="0" indent="0" eaLnBrk="1" hangingPunct="1">
              <a:lnSpc>
                <a:spcPct val="90000"/>
              </a:lnSpc>
              <a:buFontTx/>
              <a:buNone/>
            </a:pPr>
            <a:r>
              <a:rPr lang="en-US" altLang="en-US" sz="2400" b="1" dirty="0" smtClean="0">
                <a:solidFill>
                  <a:schemeClr val="tx1"/>
                </a:solidFill>
              </a:rPr>
              <a:t>Reaction:  </a:t>
            </a:r>
            <a:r>
              <a:rPr lang="en-US" altLang="en-US" sz="2400" dirty="0" smtClean="0">
                <a:solidFill>
                  <a:schemeClr val="tx1"/>
                </a:solidFill>
              </a:rPr>
              <a:t>Caregivers adjust expectations, provide adequate structure, reminders. Check understanding of what was said-have her repeat back her understanding.</a:t>
            </a:r>
          </a:p>
          <a:p>
            <a:pPr marL="0" indent="0" eaLnBrk="1" hangingPunct="1">
              <a:lnSpc>
                <a:spcPct val="90000"/>
              </a:lnSpc>
              <a:buFontTx/>
              <a:buNone/>
            </a:pPr>
            <a:endParaRPr lang="en-US" altLang="en-US" sz="800" dirty="0" smtClean="0">
              <a:solidFill>
                <a:schemeClr val="tx1"/>
              </a:solidFill>
            </a:endParaRPr>
          </a:p>
          <a:p>
            <a:pPr marL="0" indent="0" eaLnBrk="1" hangingPunct="1">
              <a:lnSpc>
                <a:spcPct val="90000"/>
              </a:lnSpc>
              <a:buFontTx/>
              <a:buNone/>
            </a:pPr>
            <a:r>
              <a:rPr lang="en-US" altLang="en-US" sz="2400" b="1" dirty="0" smtClean="0">
                <a:solidFill>
                  <a:schemeClr val="tx1"/>
                </a:solidFill>
              </a:rPr>
              <a:t>Other intervention:</a:t>
            </a:r>
            <a:r>
              <a:rPr lang="en-US" altLang="en-US" sz="2400" dirty="0" smtClean="0">
                <a:solidFill>
                  <a:schemeClr val="tx1"/>
                </a:solidFill>
              </a:rPr>
              <a:t>  Intensive structure and cued with tact to preserve her dignity.</a:t>
            </a:r>
          </a:p>
        </p:txBody>
      </p:sp>
    </p:spTree>
    <p:extLst>
      <p:ext uri="{BB962C8B-B14F-4D97-AF65-F5344CB8AC3E}">
        <p14:creationId xmlns:p14="http://schemas.microsoft.com/office/powerpoint/2010/main" val="1472325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601"/>
            <a:ext cx="5334000" cy="678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910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228600"/>
            <a:ext cx="8229600" cy="1527175"/>
          </a:xfrm>
        </p:spPr>
        <p:txBody>
          <a:bodyPr/>
          <a:lstStyle/>
          <a:p>
            <a:pPr eaLnBrk="1" hangingPunct="1"/>
            <a:r>
              <a:rPr lang="en-US" altLang="en-US" sz="3200" dirty="0" smtClean="0"/>
              <a:t>The doctor (nurse/staff) is in…</a:t>
            </a:r>
          </a:p>
        </p:txBody>
      </p:sp>
      <p:sp>
        <p:nvSpPr>
          <p:cNvPr id="60419" name="Rectangle 3"/>
          <p:cNvSpPr>
            <a:spLocks noGrp="1" noChangeArrowheads="1"/>
          </p:cNvSpPr>
          <p:nvPr>
            <p:ph type="body" idx="1"/>
          </p:nvPr>
        </p:nvSpPr>
        <p:spPr>
          <a:xfrm>
            <a:off x="533400" y="1905000"/>
            <a:ext cx="7924800" cy="4038600"/>
          </a:xfrm>
        </p:spPr>
        <p:txBody>
          <a:bodyPr/>
          <a:lstStyle/>
          <a:p>
            <a:pPr algn="ctr" eaLnBrk="1" hangingPunct="1">
              <a:buFontTx/>
              <a:buNone/>
            </a:pPr>
            <a:r>
              <a:rPr lang="en-US" altLang="en-US" b="1" u="sng" dirty="0" smtClean="0">
                <a:solidFill>
                  <a:schemeClr val="tx1"/>
                </a:solidFill>
              </a:rPr>
              <a:t>Planned Conflict Management</a:t>
            </a:r>
          </a:p>
          <a:p>
            <a:pPr algn="ctr" eaLnBrk="1" hangingPunct="1">
              <a:buFontTx/>
              <a:buNone/>
            </a:pPr>
            <a:endParaRPr lang="en-US" altLang="en-US" b="1" dirty="0" smtClean="0">
              <a:solidFill>
                <a:schemeClr val="tx1"/>
              </a:solidFill>
            </a:endParaRPr>
          </a:p>
          <a:p>
            <a:pPr eaLnBrk="1" hangingPunct="1"/>
            <a:r>
              <a:rPr lang="en-US" altLang="en-US" b="1" dirty="0" smtClean="0">
                <a:solidFill>
                  <a:schemeClr val="tx1"/>
                </a:solidFill>
              </a:rPr>
              <a:t>A designated time to channel questions, grievances, and reinforce skills with specific staff</a:t>
            </a:r>
          </a:p>
        </p:txBody>
      </p:sp>
    </p:spTree>
    <p:extLst>
      <p:ext uri="{BB962C8B-B14F-4D97-AF65-F5344CB8AC3E}">
        <p14:creationId xmlns:p14="http://schemas.microsoft.com/office/powerpoint/2010/main" val="415947678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800" y="228600"/>
            <a:ext cx="6781800" cy="990600"/>
          </a:xfrm>
        </p:spPr>
        <p:txBody>
          <a:bodyPr/>
          <a:lstStyle/>
          <a:p>
            <a:pPr eaLnBrk="1" hangingPunct="1"/>
            <a:r>
              <a:rPr lang="en-US" altLang="en-US" dirty="0" smtClean="0"/>
              <a:t>Behavior Plan:  JM</a:t>
            </a:r>
          </a:p>
        </p:txBody>
      </p:sp>
      <p:sp>
        <p:nvSpPr>
          <p:cNvPr id="61443" name="Rectangle 3"/>
          <p:cNvSpPr>
            <a:spLocks noGrp="1" noChangeArrowheads="1"/>
          </p:cNvSpPr>
          <p:nvPr>
            <p:ph type="body" idx="1"/>
          </p:nvPr>
        </p:nvSpPr>
        <p:spPr>
          <a:xfrm>
            <a:off x="304800" y="1828800"/>
            <a:ext cx="8610600" cy="5257800"/>
          </a:xfrm>
        </p:spPr>
        <p:txBody>
          <a:bodyPr>
            <a:normAutofit lnSpcReduction="10000"/>
          </a:bodyPr>
          <a:lstStyle/>
          <a:p>
            <a:pPr eaLnBrk="1" hangingPunct="1">
              <a:lnSpc>
                <a:spcPct val="80000"/>
              </a:lnSpc>
            </a:pPr>
            <a:r>
              <a:rPr lang="en-US" altLang="en-US" sz="2400" b="1" dirty="0" smtClean="0">
                <a:solidFill>
                  <a:schemeClr val="tx1"/>
                </a:solidFill>
              </a:rPr>
              <a:t>Challenging Behavior:</a:t>
            </a:r>
            <a:r>
              <a:rPr lang="en-US" altLang="en-US" sz="2400" dirty="0" smtClean="0">
                <a:solidFill>
                  <a:schemeClr val="tx1"/>
                </a:solidFill>
              </a:rPr>
              <a:t>  Constant, bitter complaining to staff about almost everything she perceived/ experienced: her interactions with people, lack of items, wanting different items, perseverative concerns about past injustices.</a:t>
            </a:r>
          </a:p>
          <a:p>
            <a:pPr eaLnBrk="1" hangingPunct="1">
              <a:lnSpc>
                <a:spcPct val="80000"/>
              </a:lnSpc>
              <a:buFontTx/>
              <a:buNone/>
            </a:pPr>
            <a:endParaRPr lang="en-US" altLang="en-US" sz="2400" dirty="0" smtClean="0">
              <a:solidFill>
                <a:schemeClr val="tx1"/>
              </a:solidFill>
            </a:endParaRPr>
          </a:p>
          <a:p>
            <a:pPr eaLnBrk="1" hangingPunct="1">
              <a:lnSpc>
                <a:spcPct val="80000"/>
              </a:lnSpc>
            </a:pPr>
            <a:r>
              <a:rPr lang="en-US" altLang="en-US" sz="2400" b="1" dirty="0" smtClean="0">
                <a:solidFill>
                  <a:schemeClr val="tx1"/>
                </a:solidFill>
              </a:rPr>
              <a:t>Reaction:</a:t>
            </a:r>
            <a:r>
              <a:rPr lang="en-US" altLang="en-US" sz="2400" dirty="0" smtClean="0">
                <a:solidFill>
                  <a:schemeClr val="tx1"/>
                </a:solidFill>
              </a:rPr>
              <a:t>  Scheduled meeting times at top and bottom of hour to discuss concerns/requests/problem solve x 5 minutes, with one longer session at start of shift x15 minutes. Eventually faded to 1x/</a:t>
            </a:r>
            <a:r>
              <a:rPr lang="en-US" altLang="en-US" sz="2400" dirty="0" err="1" smtClean="0">
                <a:solidFill>
                  <a:schemeClr val="tx1"/>
                </a:solidFill>
              </a:rPr>
              <a:t>hr</a:t>
            </a:r>
            <a:r>
              <a:rPr lang="en-US" altLang="en-US" sz="2400" dirty="0" smtClean="0">
                <a:solidFill>
                  <a:schemeClr val="tx1"/>
                </a:solidFill>
              </a:rPr>
              <a:t> and less. Session with psychologist once/week supportive therapy.  </a:t>
            </a:r>
          </a:p>
          <a:p>
            <a:pPr eaLnBrk="1" hangingPunct="1">
              <a:lnSpc>
                <a:spcPct val="80000"/>
              </a:lnSpc>
              <a:buFontTx/>
              <a:buNone/>
            </a:pPr>
            <a:endParaRPr lang="en-US" altLang="en-US" sz="2400" dirty="0" smtClean="0">
              <a:solidFill>
                <a:schemeClr val="tx1"/>
              </a:solidFill>
            </a:endParaRPr>
          </a:p>
          <a:p>
            <a:pPr eaLnBrk="1" hangingPunct="1">
              <a:lnSpc>
                <a:spcPct val="80000"/>
              </a:lnSpc>
            </a:pPr>
            <a:r>
              <a:rPr lang="en-US" altLang="en-US" sz="2400" b="1" dirty="0" smtClean="0">
                <a:solidFill>
                  <a:schemeClr val="tx1"/>
                </a:solidFill>
              </a:rPr>
              <a:t>Reinforcement:</a:t>
            </a:r>
            <a:r>
              <a:rPr lang="en-US" altLang="en-US" sz="2400" dirty="0" smtClean="0">
                <a:solidFill>
                  <a:schemeClr val="tx1"/>
                </a:solidFill>
              </a:rPr>
              <a:t>  Venting/discussions with staff provided only at scheduled times unless true emergency—much praise given for engaging in alternative behaviors—groups, self-care, etc.</a:t>
            </a:r>
          </a:p>
        </p:txBody>
      </p:sp>
    </p:spTree>
    <p:extLst>
      <p:ext uri="{BB962C8B-B14F-4D97-AF65-F5344CB8AC3E}">
        <p14:creationId xmlns:p14="http://schemas.microsoft.com/office/powerpoint/2010/main" val="31841590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0"/>
            <a:ext cx="8610600" cy="1527175"/>
          </a:xfrm>
        </p:spPr>
        <p:txBody>
          <a:bodyPr/>
          <a:lstStyle/>
          <a:p>
            <a:pPr eaLnBrk="1" hangingPunct="1"/>
            <a:r>
              <a:rPr lang="en-US" altLang="en-US" sz="3200" dirty="0" smtClean="0"/>
              <a:t>GET THE PENDULUM SWINGING</a:t>
            </a:r>
          </a:p>
        </p:txBody>
      </p:sp>
      <p:sp>
        <p:nvSpPr>
          <p:cNvPr id="62467" name="Rectangle 3"/>
          <p:cNvSpPr>
            <a:spLocks noGrp="1" noChangeArrowheads="1"/>
          </p:cNvSpPr>
          <p:nvPr>
            <p:ph type="body" idx="1"/>
          </p:nvPr>
        </p:nvSpPr>
        <p:spPr>
          <a:xfrm>
            <a:off x="1219200" y="2057400"/>
            <a:ext cx="6781800" cy="3886200"/>
          </a:xfrm>
        </p:spPr>
        <p:txBody>
          <a:bodyPr/>
          <a:lstStyle/>
          <a:p>
            <a:pPr algn="ctr" eaLnBrk="1" hangingPunct="1">
              <a:buFontTx/>
              <a:buNone/>
            </a:pPr>
            <a:r>
              <a:rPr lang="en-US" altLang="en-US" sz="2400" b="1" u="sng" dirty="0" smtClean="0">
                <a:solidFill>
                  <a:schemeClr val="tx1"/>
                </a:solidFill>
              </a:rPr>
              <a:t>Behavioral Momentum</a:t>
            </a:r>
          </a:p>
          <a:p>
            <a:pPr algn="ctr" eaLnBrk="1" hangingPunct="1">
              <a:buFontTx/>
              <a:buNone/>
            </a:pPr>
            <a:endParaRPr lang="en-US" altLang="en-US" sz="2400" b="1" u="sng" dirty="0" smtClean="0">
              <a:solidFill>
                <a:schemeClr val="tx1"/>
              </a:solidFill>
            </a:endParaRPr>
          </a:p>
          <a:p>
            <a:pPr eaLnBrk="1" hangingPunct="1"/>
            <a:r>
              <a:rPr lang="en-US" altLang="en-US" sz="2400" b="1" dirty="0" smtClean="0">
                <a:solidFill>
                  <a:schemeClr val="tx1"/>
                </a:solidFill>
              </a:rPr>
              <a:t>A procedure in which before asking the person to do something she is unlikely to do, you first ask her to do a simple low-demand task she is likely to do and build in task demand in a step wise fashion.</a:t>
            </a:r>
          </a:p>
        </p:txBody>
      </p:sp>
    </p:spTree>
    <p:extLst>
      <p:ext uri="{BB962C8B-B14F-4D97-AF65-F5344CB8AC3E}">
        <p14:creationId xmlns:p14="http://schemas.microsoft.com/office/powerpoint/2010/main" val="232964015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152400"/>
            <a:ext cx="6781800" cy="1527175"/>
          </a:xfrm>
        </p:spPr>
        <p:txBody>
          <a:bodyPr/>
          <a:lstStyle/>
          <a:p>
            <a:pPr eaLnBrk="1" hangingPunct="1"/>
            <a:r>
              <a:rPr lang="en-US" altLang="en-US" dirty="0" smtClean="0"/>
              <a:t>TORN BETWEEN TWO… OPTIONS</a:t>
            </a:r>
          </a:p>
        </p:txBody>
      </p:sp>
      <p:sp>
        <p:nvSpPr>
          <p:cNvPr id="64515" name="Rectangle 3"/>
          <p:cNvSpPr>
            <a:spLocks noGrp="1" noChangeArrowheads="1"/>
          </p:cNvSpPr>
          <p:nvPr>
            <p:ph type="body" idx="1"/>
          </p:nvPr>
        </p:nvSpPr>
        <p:spPr>
          <a:xfrm>
            <a:off x="1219200" y="2057400"/>
            <a:ext cx="6781800" cy="3886200"/>
          </a:xfrm>
        </p:spPr>
        <p:txBody>
          <a:bodyPr/>
          <a:lstStyle/>
          <a:p>
            <a:pPr algn="ctr" eaLnBrk="1" hangingPunct="1">
              <a:buFontTx/>
              <a:buNone/>
            </a:pPr>
            <a:r>
              <a:rPr lang="en-US" altLang="en-US" b="1" u="sng" dirty="0" smtClean="0">
                <a:solidFill>
                  <a:schemeClr val="tx1"/>
                </a:solidFill>
              </a:rPr>
              <a:t>Forced Choice</a:t>
            </a:r>
          </a:p>
          <a:p>
            <a:pPr algn="ctr" eaLnBrk="1" hangingPunct="1">
              <a:buFontTx/>
              <a:buNone/>
            </a:pPr>
            <a:endParaRPr lang="en-US" altLang="en-US" u="sng" dirty="0" smtClean="0">
              <a:solidFill>
                <a:schemeClr val="tx1"/>
              </a:solidFill>
            </a:endParaRPr>
          </a:p>
          <a:p>
            <a:pPr eaLnBrk="1" hangingPunct="1"/>
            <a:r>
              <a:rPr lang="en-US" altLang="en-US" b="1" dirty="0" smtClean="0">
                <a:solidFill>
                  <a:schemeClr val="tx1"/>
                </a:solidFill>
              </a:rPr>
              <a:t>Procedure offering client two choices, both of which result in a positive/desired outcome—provides client some control</a:t>
            </a:r>
          </a:p>
        </p:txBody>
      </p:sp>
    </p:spTree>
    <p:extLst>
      <p:ext uri="{BB962C8B-B14F-4D97-AF65-F5344CB8AC3E}">
        <p14:creationId xmlns:p14="http://schemas.microsoft.com/office/powerpoint/2010/main" val="3408169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90600" y="228600"/>
            <a:ext cx="6781800" cy="1527175"/>
          </a:xfrm>
        </p:spPr>
        <p:txBody>
          <a:bodyPr/>
          <a:lstStyle/>
          <a:p>
            <a:pPr eaLnBrk="1" hangingPunct="1"/>
            <a:r>
              <a:rPr lang="en-US" altLang="en-US" smtClean="0"/>
              <a:t>Forced Choice</a:t>
            </a:r>
          </a:p>
        </p:txBody>
      </p:sp>
      <p:sp>
        <p:nvSpPr>
          <p:cNvPr id="65539" name="Rectangle 3"/>
          <p:cNvSpPr>
            <a:spLocks noGrp="1" noChangeArrowheads="1"/>
          </p:cNvSpPr>
          <p:nvPr>
            <p:ph type="body" idx="1"/>
          </p:nvPr>
        </p:nvSpPr>
        <p:spPr>
          <a:xfrm>
            <a:off x="762000" y="1981200"/>
            <a:ext cx="7924800" cy="4267200"/>
          </a:xfrm>
        </p:spPr>
        <p:txBody>
          <a:bodyPr/>
          <a:lstStyle/>
          <a:p>
            <a:pPr marL="0" indent="0" eaLnBrk="1" hangingPunct="1">
              <a:buFontTx/>
              <a:buNone/>
            </a:pPr>
            <a:r>
              <a:rPr lang="en-US" altLang="en-US" sz="2400" b="1" dirty="0" smtClean="0">
                <a:solidFill>
                  <a:schemeClr val="tx1"/>
                </a:solidFill>
              </a:rPr>
              <a:t>Behavioral Challenge:</a:t>
            </a:r>
            <a:r>
              <a:rPr lang="en-US" altLang="en-US" sz="2400" dirty="0" smtClean="0">
                <a:solidFill>
                  <a:schemeClr val="tx1"/>
                </a:solidFill>
              </a:rPr>
              <a:t>  engaging apathetic or oppositional client in an activity/task.</a:t>
            </a:r>
          </a:p>
          <a:p>
            <a:pPr marL="0" indent="0" eaLnBrk="1" hangingPunct="1">
              <a:buFontTx/>
              <a:buNone/>
            </a:pPr>
            <a:endParaRPr lang="en-US" altLang="en-US" sz="2400" dirty="0" smtClean="0">
              <a:solidFill>
                <a:schemeClr val="tx1"/>
              </a:solidFill>
            </a:endParaRPr>
          </a:p>
          <a:p>
            <a:pPr marL="0" indent="0" eaLnBrk="1" hangingPunct="1">
              <a:buFontTx/>
              <a:buNone/>
            </a:pPr>
            <a:r>
              <a:rPr lang="en-US" altLang="en-US" sz="2400" b="1" dirty="0" smtClean="0">
                <a:solidFill>
                  <a:schemeClr val="tx1"/>
                </a:solidFill>
              </a:rPr>
              <a:t>Reaction:</a:t>
            </a:r>
            <a:r>
              <a:rPr lang="en-US" altLang="en-US" sz="2400" dirty="0" smtClean="0">
                <a:solidFill>
                  <a:schemeClr val="tx1"/>
                </a:solidFill>
              </a:rPr>
              <a:t>  Offer two choices, either of which have positive outcomes (i.e.—Gym or Grocery </a:t>
            </a:r>
            <a:r>
              <a:rPr lang="en-US" altLang="en-US" sz="2400" dirty="0" err="1" smtClean="0">
                <a:solidFill>
                  <a:schemeClr val="tx1"/>
                </a:solidFill>
              </a:rPr>
              <a:t>Shoppin</a:t>
            </a:r>
            <a:r>
              <a:rPr lang="en-US" altLang="en-US" sz="2400" dirty="0" smtClean="0">
                <a:solidFill>
                  <a:schemeClr val="tx1"/>
                </a:solidFill>
              </a:rPr>
              <a:t>?)</a:t>
            </a:r>
          </a:p>
          <a:p>
            <a:pPr marL="0" indent="0" eaLnBrk="1" hangingPunct="1">
              <a:buFontTx/>
              <a:buNone/>
            </a:pPr>
            <a:endParaRPr lang="en-US" altLang="en-US" sz="1600" dirty="0" smtClean="0">
              <a:solidFill>
                <a:schemeClr val="tx1"/>
              </a:solidFill>
            </a:endParaRPr>
          </a:p>
          <a:p>
            <a:pPr marL="0" indent="0" eaLnBrk="1" hangingPunct="1">
              <a:buFontTx/>
              <a:buNone/>
            </a:pPr>
            <a:r>
              <a:rPr lang="en-US" altLang="en-US" sz="2400" b="1" dirty="0" smtClean="0">
                <a:solidFill>
                  <a:schemeClr val="tx1"/>
                </a:solidFill>
              </a:rPr>
              <a:t>Reinforcement:</a:t>
            </a:r>
            <a:r>
              <a:rPr lang="en-US" altLang="en-US" sz="2400" dirty="0" smtClean="0">
                <a:solidFill>
                  <a:schemeClr val="tx1"/>
                </a:solidFill>
              </a:rPr>
              <a:t>  Praise for choosing an activity</a:t>
            </a:r>
          </a:p>
          <a:p>
            <a:pPr marL="0" indent="0" eaLnBrk="1" hangingPunct="1">
              <a:buFontTx/>
              <a:buNone/>
            </a:pPr>
            <a:endParaRPr lang="en-US" altLang="en-US" sz="2400" dirty="0" smtClean="0">
              <a:solidFill>
                <a:schemeClr val="tx1"/>
              </a:solidFill>
            </a:endParaRPr>
          </a:p>
        </p:txBody>
      </p:sp>
    </p:spTree>
    <p:extLst>
      <p:ext uri="{BB962C8B-B14F-4D97-AF65-F5344CB8AC3E}">
        <p14:creationId xmlns:p14="http://schemas.microsoft.com/office/powerpoint/2010/main" val="245082497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381000"/>
            <a:ext cx="6908800" cy="1104900"/>
          </a:xfrm>
        </p:spPr>
        <p:txBody>
          <a:bodyPr/>
          <a:lstStyle/>
          <a:p>
            <a:pPr eaLnBrk="1" hangingPunct="1"/>
            <a:r>
              <a:rPr lang="en-US" altLang="en-US" b="1" dirty="0" smtClean="0"/>
              <a:t>Token Economies</a:t>
            </a:r>
          </a:p>
        </p:txBody>
      </p:sp>
      <p:sp>
        <p:nvSpPr>
          <p:cNvPr id="40963" name="Rectangle 3"/>
          <p:cNvSpPr>
            <a:spLocks noGrp="1" noChangeArrowheads="1"/>
          </p:cNvSpPr>
          <p:nvPr>
            <p:ph type="body" idx="1"/>
          </p:nvPr>
        </p:nvSpPr>
        <p:spPr>
          <a:xfrm>
            <a:off x="304800" y="1676400"/>
            <a:ext cx="8602663" cy="5334000"/>
          </a:xfrm>
        </p:spPr>
        <p:txBody>
          <a:bodyPr>
            <a:normAutofit fontScale="92500" lnSpcReduction="10000"/>
          </a:bodyPr>
          <a:lstStyle/>
          <a:p>
            <a:r>
              <a:rPr lang="en-US" altLang="en-US" b="1" dirty="0" smtClean="0">
                <a:solidFill>
                  <a:schemeClr val="tx1"/>
                </a:solidFill>
              </a:rPr>
              <a:t>Provides </a:t>
            </a:r>
            <a:r>
              <a:rPr lang="en-US" altLang="en-US" b="1" dirty="0">
                <a:solidFill>
                  <a:schemeClr val="tx1"/>
                </a:solidFill>
              </a:rPr>
              <a:t>a TANGIBLE marker of progress</a:t>
            </a:r>
          </a:p>
          <a:p>
            <a:endParaRPr lang="en-US" altLang="en-US" b="1" dirty="0">
              <a:solidFill>
                <a:schemeClr val="tx1"/>
              </a:solidFill>
            </a:endParaRPr>
          </a:p>
          <a:p>
            <a:r>
              <a:rPr lang="en-US" altLang="en-US" b="1" dirty="0">
                <a:solidFill>
                  <a:schemeClr val="tx1"/>
                </a:solidFill>
              </a:rPr>
              <a:t>Can use VISUAL cues (calendar, graph, chart in room) or VERBAL cues (praise, time reminders) depending on individual</a:t>
            </a:r>
          </a:p>
          <a:p>
            <a:endParaRPr lang="en-US" altLang="en-US" b="1" dirty="0">
              <a:solidFill>
                <a:schemeClr val="tx1"/>
              </a:solidFill>
            </a:endParaRPr>
          </a:p>
          <a:p>
            <a:r>
              <a:rPr lang="en-US" altLang="en-US" b="1" dirty="0">
                <a:solidFill>
                  <a:schemeClr val="tx1"/>
                </a:solidFill>
              </a:rPr>
              <a:t>Effective with cognitively compromised individuals</a:t>
            </a:r>
          </a:p>
          <a:p>
            <a:endParaRPr lang="en-US" altLang="en-US" b="1" dirty="0">
              <a:solidFill>
                <a:schemeClr val="tx1"/>
              </a:solidFill>
            </a:endParaRPr>
          </a:p>
          <a:p>
            <a:r>
              <a:rPr lang="en-US" altLang="en-US" b="1" dirty="0">
                <a:solidFill>
                  <a:schemeClr val="tx1"/>
                </a:solidFill>
              </a:rPr>
              <a:t>Reinforcement interval can range from minutes to </a:t>
            </a:r>
            <a:r>
              <a:rPr lang="en-US" altLang="en-US" b="1" dirty="0" smtClean="0">
                <a:solidFill>
                  <a:schemeClr val="tx1"/>
                </a:solidFill>
              </a:rPr>
              <a:t>days</a:t>
            </a:r>
          </a:p>
          <a:p>
            <a:pPr lvl="1"/>
            <a:r>
              <a:rPr lang="en-US" altLang="en-US" b="1" dirty="0" smtClean="0">
                <a:solidFill>
                  <a:schemeClr val="tx1"/>
                </a:solidFill>
              </a:rPr>
              <a:t>Useful </a:t>
            </a:r>
            <a:r>
              <a:rPr lang="en-US" altLang="en-US" b="1" dirty="0">
                <a:solidFill>
                  <a:schemeClr val="tx1"/>
                </a:solidFill>
              </a:rPr>
              <a:t>for moving from a </a:t>
            </a:r>
            <a:r>
              <a:rPr lang="en-US" altLang="en-US" b="1" dirty="0" smtClean="0">
                <a:solidFill>
                  <a:schemeClr val="tx1"/>
                </a:solidFill>
              </a:rPr>
              <a:t>schedule where </a:t>
            </a:r>
            <a:r>
              <a:rPr lang="en-US" altLang="en-US" b="1" dirty="0">
                <a:solidFill>
                  <a:schemeClr val="tx1"/>
                </a:solidFill>
              </a:rPr>
              <a:t>the individual is rewarded after each </a:t>
            </a:r>
            <a:r>
              <a:rPr lang="en-US" altLang="en-US" b="1" dirty="0" smtClean="0">
                <a:solidFill>
                  <a:schemeClr val="tx1"/>
                </a:solidFill>
              </a:rPr>
              <a:t>appropriate response </a:t>
            </a:r>
            <a:r>
              <a:rPr lang="en-US" altLang="en-US" b="1" dirty="0">
                <a:solidFill>
                  <a:schemeClr val="tx1"/>
                </a:solidFill>
              </a:rPr>
              <a:t>to a schedule where </a:t>
            </a:r>
            <a:r>
              <a:rPr lang="en-US" altLang="en-US" b="1" dirty="0" smtClean="0">
                <a:solidFill>
                  <a:schemeClr val="tx1"/>
                </a:solidFill>
              </a:rPr>
              <a:t>several </a:t>
            </a:r>
            <a:r>
              <a:rPr lang="en-US" altLang="en-US" b="1" dirty="0">
                <a:solidFill>
                  <a:schemeClr val="tx1"/>
                </a:solidFill>
              </a:rPr>
              <a:t>appropriate responses </a:t>
            </a:r>
            <a:r>
              <a:rPr lang="en-US" altLang="en-US" b="1" dirty="0" smtClean="0">
                <a:solidFill>
                  <a:schemeClr val="tx1"/>
                </a:solidFill>
              </a:rPr>
              <a:t>must be made</a:t>
            </a:r>
            <a:endParaRPr lang="en-US" altLang="en-US" b="1" dirty="0">
              <a:solidFill>
                <a:schemeClr val="tx1"/>
              </a:solidFill>
            </a:endParaRPr>
          </a:p>
          <a:p>
            <a:endParaRPr lang="en-US" altLang="en-US" sz="1400" b="1" dirty="0">
              <a:solidFill>
                <a:schemeClr val="tx1"/>
              </a:solidFill>
            </a:endParaRPr>
          </a:p>
          <a:p>
            <a:r>
              <a:rPr lang="en-US" altLang="en-US" b="1" dirty="0">
                <a:solidFill>
                  <a:schemeClr val="tx1"/>
                </a:solidFill>
              </a:rPr>
              <a:t>Good for building the ability to delay gratification, extending an individual’s attention </a:t>
            </a:r>
            <a:r>
              <a:rPr lang="en-US" altLang="en-US" b="1" dirty="0" smtClean="0">
                <a:solidFill>
                  <a:schemeClr val="tx1"/>
                </a:solidFill>
              </a:rPr>
              <a:t>span</a:t>
            </a:r>
            <a:endParaRPr lang="en-US" altLang="en-US" b="1" dirty="0">
              <a:solidFill>
                <a:schemeClr val="tx1"/>
              </a:solidFill>
            </a:endParaRPr>
          </a:p>
          <a:p>
            <a:pPr eaLnBrk="1" hangingPunct="1"/>
            <a:endParaRPr lang="en-US" altLang="en-US" dirty="0" smtClean="0"/>
          </a:p>
          <a:p>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26385463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6908800" cy="1104900"/>
          </a:xfrm>
        </p:spPr>
        <p:txBody>
          <a:bodyPr/>
          <a:lstStyle/>
          <a:p>
            <a:pPr eaLnBrk="1" hangingPunct="1"/>
            <a:r>
              <a:rPr lang="en-US" altLang="en-US" smtClean="0"/>
              <a:t>Token Economy: PD</a:t>
            </a:r>
          </a:p>
        </p:txBody>
      </p:sp>
      <p:sp>
        <p:nvSpPr>
          <p:cNvPr id="43011" name="Rectangle 3"/>
          <p:cNvSpPr>
            <a:spLocks noGrp="1" noChangeArrowheads="1"/>
          </p:cNvSpPr>
          <p:nvPr>
            <p:ph type="body" idx="1"/>
          </p:nvPr>
        </p:nvSpPr>
        <p:spPr>
          <a:xfrm>
            <a:off x="381000" y="1981200"/>
            <a:ext cx="8399463" cy="4876800"/>
          </a:xfrm>
        </p:spPr>
        <p:txBody>
          <a:bodyPr/>
          <a:lstStyle/>
          <a:p>
            <a:pPr eaLnBrk="1" hangingPunct="1">
              <a:lnSpc>
                <a:spcPct val="80000"/>
              </a:lnSpc>
            </a:pPr>
            <a:r>
              <a:rPr lang="en-US" altLang="en-US" sz="2400" b="1" dirty="0" smtClean="0">
                <a:solidFill>
                  <a:schemeClr val="tx1"/>
                </a:solidFill>
              </a:rPr>
              <a:t>Challenging Behaviors:</a:t>
            </a:r>
            <a:r>
              <a:rPr lang="en-US" altLang="en-US" sz="2400" dirty="0" smtClean="0">
                <a:solidFill>
                  <a:schemeClr val="tx1"/>
                </a:solidFill>
              </a:rPr>
              <a:t>  Perseveration, boundary issues</a:t>
            </a:r>
          </a:p>
          <a:p>
            <a:pPr eaLnBrk="1" hangingPunct="1">
              <a:lnSpc>
                <a:spcPct val="80000"/>
              </a:lnSpc>
              <a:buFontTx/>
              <a:buNone/>
            </a:pPr>
            <a:endParaRPr lang="en-US" altLang="en-US" sz="800" dirty="0" smtClean="0">
              <a:solidFill>
                <a:schemeClr val="tx1"/>
              </a:solidFill>
            </a:endParaRPr>
          </a:p>
          <a:p>
            <a:pPr eaLnBrk="1" hangingPunct="1">
              <a:lnSpc>
                <a:spcPct val="80000"/>
              </a:lnSpc>
            </a:pPr>
            <a:r>
              <a:rPr lang="en-US" altLang="en-US" sz="2400" b="1" dirty="0" smtClean="0">
                <a:solidFill>
                  <a:schemeClr val="tx1"/>
                </a:solidFill>
              </a:rPr>
              <a:t>Tokens:</a:t>
            </a:r>
            <a:r>
              <a:rPr lang="en-US" altLang="en-US" sz="2400" dirty="0" smtClean="0">
                <a:solidFill>
                  <a:schemeClr val="tx1"/>
                </a:solidFill>
              </a:rPr>
              <a:t>  Checkmarks</a:t>
            </a:r>
          </a:p>
          <a:p>
            <a:pPr eaLnBrk="1" hangingPunct="1">
              <a:lnSpc>
                <a:spcPct val="80000"/>
              </a:lnSpc>
            </a:pPr>
            <a:endParaRPr lang="en-US" altLang="en-US" sz="800" dirty="0" smtClean="0">
              <a:solidFill>
                <a:schemeClr val="tx1"/>
              </a:solidFill>
            </a:endParaRPr>
          </a:p>
          <a:p>
            <a:pPr eaLnBrk="1" hangingPunct="1">
              <a:lnSpc>
                <a:spcPct val="80000"/>
              </a:lnSpc>
            </a:pPr>
            <a:r>
              <a:rPr lang="en-US" altLang="en-US" sz="2400" b="1" dirty="0" smtClean="0">
                <a:solidFill>
                  <a:schemeClr val="tx1"/>
                </a:solidFill>
              </a:rPr>
              <a:t>Reinforcement Interval</a:t>
            </a:r>
            <a:r>
              <a:rPr lang="en-US" altLang="en-US" sz="2400" dirty="0" smtClean="0">
                <a:solidFill>
                  <a:schemeClr val="tx1"/>
                </a:solidFill>
              </a:rPr>
              <a:t>:  1 hour </a:t>
            </a:r>
          </a:p>
          <a:p>
            <a:pPr eaLnBrk="1" hangingPunct="1">
              <a:lnSpc>
                <a:spcPct val="80000"/>
              </a:lnSpc>
            </a:pPr>
            <a:endParaRPr lang="en-US" altLang="en-US" sz="800" dirty="0" smtClean="0">
              <a:solidFill>
                <a:schemeClr val="tx1"/>
              </a:solidFill>
            </a:endParaRPr>
          </a:p>
          <a:p>
            <a:pPr eaLnBrk="1" hangingPunct="1">
              <a:lnSpc>
                <a:spcPct val="80000"/>
              </a:lnSpc>
            </a:pPr>
            <a:r>
              <a:rPr lang="en-US" altLang="en-US" sz="2400" b="1" dirty="0" smtClean="0">
                <a:solidFill>
                  <a:schemeClr val="tx1"/>
                </a:solidFill>
              </a:rPr>
              <a:t>Desired Behavior:</a:t>
            </a:r>
            <a:r>
              <a:rPr lang="en-US" altLang="en-US" sz="2400" dirty="0" smtClean="0">
                <a:solidFill>
                  <a:schemeClr val="tx1"/>
                </a:solidFill>
              </a:rPr>
              <a:t>  Differential Reinforcement of Other Behavior (DRO) = responding to cues to cease the challenging behavior in 3 or fewer cues</a:t>
            </a:r>
          </a:p>
          <a:p>
            <a:pPr eaLnBrk="1" hangingPunct="1">
              <a:lnSpc>
                <a:spcPct val="80000"/>
              </a:lnSpc>
            </a:pPr>
            <a:endParaRPr lang="en-US" altLang="en-US" sz="800" dirty="0" smtClean="0">
              <a:solidFill>
                <a:schemeClr val="tx1"/>
              </a:solidFill>
            </a:endParaRPr>
          </a:p>
          <a:p>
            <a:pPr eaLnBrk="1" hangingPunct="1">
              <a:lnSpc>
                <a:spcPct val="80000"/>
              </a:lnSpc>
            </a:pPr>
            <a:r>
              <a:rPr lang="en-US" altLang="en-US" sz="2400" b="1" dirty="0" smtClean="0">
                <a:solidFill>
                  <a:schemeClr val="tx1"/>
                </a:solidFill>
              </a:rPr>
              <a:t>Target:  </a:t>
            </a:r>
            <a:r>
              <a:rPr lang="en-US" altLang="en-US" sz="2400" dirty="0" smtClean="0">
                <a:solidFill>
                  <a:schemeClr val="tx1"/>
                </a:solidFill>
              </a:rPr>
              <a:t>75% of available tokens</a:t>
            </a:r>
          </a:p>
          <a:p>
            <a:pPr eaLnBrk="1" hangingPunct="1">
              <a:lnSpc>
                <a:spcPct val="80000"/>
              </a:lnSpc>
              <a:buFontTx/>
              <a:buNone/>
            </a:pPr>
            <a:endParaRPr lang="en-US" altLang="en-US" sz="800" b="1" dirty="0" smtClean="0">
              <a:solidFill>
                <a:schemeClr val="tx1"/>
              </a:solidFill>
            </a:endParaRPr>
          </a:p>
          <a:p>
            <a:pPr eaLnBrk="1" hangingPunct="1">
              <a:lnSpc>
                <a:spcPct val="80000"/>
              </a:lnSpc>
            </a:pPr>
            <a:r>
              <a:rPr lang="en-US" altLang="en-US" sz="2400" b="1" dirty="0" smtClean="0">
                <a:solidFill>
                  <a:schemeClr val="tx1"/>
                </a:solidFill>
              </a:rPr>
              <a:t>Reward:</a:t>
            </a:r>
            <a:r>
              <a:rPr lang="en-US" altLang="en-US" sz="2400" dirty="0" smtClean="0">
                <a:solidFill>
                  <a:schemeClr val="tx1"/>
                </a:solidFill>
              </a:rPr>
              <a:t>  Desired activity (1:1 time, trips off unit)</a:t>
            </a:r>
          </a:p>
        </p:txBody>
      </p:sp>
    </p:spTree>
    <p:extLst>
      <p:ext uri="{BB962C8B-B14F-4D97-AF65-F5344CB8AC3E}">
        <p14:creationId xmlns:p14="http://schemas.microsoft.com/office/powerpoint/2010/main" val="398383044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381000"/>
            <a:ext cx="6908800" cy="1104900"/>
          </a:xfrm>
        </p:spPr>
        <p:txBody>
          <a:bodyPr>
            <a:normAutofit fontScale="90000"/>
          </a:bodyPr>
          <a:lstStyle/>
          <a:p>
            <a:pPr eaLnBrk="1" hangingPunct="1"/>
            <a:r>
              <a:rPr lang="en-US" altLang="en-US" dirty="0" smtClean="0"/>
              <a:t>Evaluation of the Results: A Work in Progress</a:t>
            </a:r>
          </a:p>
        </p:txBody>
      </p:sp>
      <p:sp>
        <p:nvSpPr>
          <p:cNvPr id="48131" name="Rectangle 3"/>
          <p:cNvSpPr>
            <a:spLocks noGrp="1" noChangeArrowheads="1"/>
          </p:cNvSpPr>
          <p:nvPr>
            <p:ph type="body" idx="1"/>
          </p:nvPr>
        </p:nvSpPr>
        <p:spPr>
          <a:xfrm>
            <a:off x="457200" y="1600200"/>
            <a:ext cx="8229600" cy="5105400"/>
          </a:xfrm>
        </p:spPr>
        <p:txBody>
          <a:bodyPr>
            <a:normAutofit fontScale="55000" lnSpcReduction="20000"/>
          </a:bodyPr>
          <a:lstStyle/>
          <a:p>
            <a:pPr eaLnBrk="1" hangingPunct="1"/>
            <a:r>
              <a:rPr lang="en-US" altLang="en-US" sz="3600" b="1" dirty="0" smtClean="0">
                <a:solidFill>
                  <a:schemeClr val="tx1"/>
                </a:solidFill>
              </a:rPr>
              <a:t>Meet the person where s/he is cognitively</a:t>
            </a:r>
          </a:p>
          <a:p>
            <a:pPr eaLnBrk="1" hangingPunct="1"/>
            <a:endParaRPr lang="en-US" altLang="en-US" sz="3600" b="1" dirty="0">
              <a:solidFill>
                <a:schemeClr val="tx1"/>
              </a:solidFill>
            </a:endParaRPr>
          </a:p>
          <a:p>
            <a:pPr eaLnBrk="1" hangingPunct="1"/>
            <a:r>
              <a:rPr lang="en-US" altLang="en-US" sz="3600" b="1" dirty="0" smtClean="0">
                <a:solidFill>
                  <a:schemeClr val="tx1"/>
                </a:solidFill>
              </a:rPr>
              <a:t>Evaluate, evaluate, evaluate—look at the data! Tweak, tweak, tweak (for example: Increase reinforcement intervals)</a:t>
            </a:r>
          </a:p>
          <a:p>
            <a:pPr eaLnBrk="1" hangingPunct="1"/>
            <a:endParaRPr lang="en-US" altLang="en-US" sz="3600" b="1" dirty="0" smtClean="0">
              <a:solidFill>
                <a:schemeClr val="tx1"/>
              </a:solidFill>
            </a:endParaRPr>
          </a:p>
          <a:p>
            <a:r>
              <a:rPr lang="en-US" altLang="en-US" sz="3600" b="1" dirty="0">
                <a:solidFill>
                  <a:schemeClr val="tx1"/>
                </a:solidFill>
              </a:rPr>
              <a:t>Feedback from those implementing plan and the individual whose plan it is</a:t>
            </a:r>
          </a:p>
          <a:p>
            <a:endParaRPr lang="en-US" altLang="en-US" sz="3600" b="1" dirty="0">
              <a:solidFill>
                <a:schemeClr val="tx1"/>
              </a:solidFill>
            </a:endParaRPr>
          </a:p>
          <a:p>
            <a:r>
              <a:rPr lang="en-US" altLang="en-US" sz="3600" b="1" dirty="0">
                <a:solidFill>
                  <a:schemeClr val="tx1"/>
                </a:solidFill>
              </a:rPr>
              <a:t>Have we decreased undesirable </a:t>
            </a:r>
            <a:r>
              <a:rPr lang="en-US" altLang="en-US" sz="3600" b="1" dirty="0" smtClean="0">
                <a:solidFill>
                  <a:schemeClr val="tx1"/>
                </a:solidFill>
              </a:rPr>
              <a:t>behaviors? Have </a:t>
            </a:r>
            <a:r>
              <a:rPr lang="en-US" altLang="en-US" sz="3600" b="1" dirty="0">
                <a:solidFill>
                  <a:schemeClr val="tx1"/>
                </a:solidFill>
              </a:rPr>
              <a:t>we increased desirable behaviors, or replaced undesirable behaviors with more acceptable behaviors?</a:t>
            </a:r>
          </a:p>
          <a:p>
            <a:endParaRPr lang="en-US" altLang="en-US" sz="3600" b="1" dirty="0">
              <a:solidFill>
                <a:schemeClr val="tx1"/>
              </a:solidFill>
            </a:endParaRPr>
          </a:p>
          <a:p>
            <a:r>
              <a:rPr lang="en-US" altLang="en-US" sz="3600" b="1" dirty="0">
                <a:solidFill>
                  <a:schemeClr val="tx1"/>
                </a:solidFill>
              </a:rPr>
              <a:t>HOW MUCH less frequently, intensely?</a:t>
            </a:r>
          </a:p>
          <a:p>
            <a:endParaRPr lang="en-US" altLang="en-US" sz="3600" b="1" dirty="0">
              <a:solidFill>
                <a:schemeClr val="tx1"/>
              </a:solidFill>
            </a:endParaRPr>
          </a:p>
          <a:p>
            <a:r>
              <a:rPr lang="en-US" altLang="en-US" sz="3600" b="1" dirty="0">
                <a:solidFill>
                  <a:schemeClr val="tx1"/>
                </a:solidFill>
              </a:rPr>
              <a:t>Can the individual apply these behaviors, strategies in more than one situation?</a:t>
            </a:r>
          </a:p>
          <a:p>
            <a:pPr eaLnBrk="1" hangingPunct="1"/>
            <a:endParaRPr lang="en-US" altLang="en-US" dirty="0" smtClean="0">
              <a:solidFill>
                <a:schemeClr val="tx1"/>
              </a:solidFill>
            </a:endParaRPr>
          </a:p>
        </p:txBody>
      </p:sp>
    </p:spTree>
    <p:extLst>
      <p:ext uri="{BB962C8B-B14F-4D97-AF65-F5344CB8AC3E}">
        <p14:creationId xmlns:p14="http://schemas.microsoft.com/office/powerpoint/2010/main" val="200695156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What Are the Steps?</a:t>
            </a:r>
          </a:p>
        </p:txBody>
      </p:sp>
      <p:sp>
        <p:nvSpPr>
          <p:cNvPr id="57347" name="Rectangle 3"/>
          <p:cNvSpPr>
            <a:spLocks noGrp="1" noChangeArrowheads="1"/>
          </p:cNvSpPr>
          <p:nvPr>
            <p:ph type="body" idx="1"/>
          </p:nvPr>
        </p:nvSpPr>
        <p:spPr>
          <a:xfrm>
            <a:off x="152400" y="1600200"/>
            <a:ext cx="8839200" cy="5105400"/>
          </a:xfrm>
        </p:spPr>
        <p:txBody>
          <a:bodyPr>
            <a:normAutofit fontScale="92500" lnSpcReduction="20000"/>
          </a:bodyPr>
          <a:lstStyle/>
          <a:p>
            <a:pPr marL="114300" indent="0">
              <a:buNone/>
              <a:defRPr/>
            </a:pPr>
            <a:r>
              <a:rPr lang="en-US" b="1" dirty="0">
                <a:solidFill>
                  <a:schemeClr val="tx1"/>
                </a:solidFill>
              </a:rPr>
              <a:t>Most effective treatments result from a careful appraisal of</a:t>
            </a:r>
            <a:r>
              <a:rPr lang="en-US" b="1" dirty="0" smtClean="0">
                <a:solidFill>
                  <a:schemeClr val="tx1"/>
                </a:solidFill>
              </a:rPr>
              <a:t>:</a:t>
            </a:r>
            <a:endParaRPr lang="en-US" b="1" dirty="0">
              <a:solidFill>
                <a:schemeClr val="tx1"/>
              </a:solidFill>
            </a:endParaRPr>
          </a:p>
          <a:p>
            <a:pPr eaLnBrk="1" hangingPunct="1">
              <a:lnSpc>
                <a:spcPct val="80000"/>
              </a:lnSpc>
              <a:defRPr/>
            </a:pPr>
            <a:endParaRPr lang="en-US" sz="2400" b="1" dirty="0" smtClean="0">
              <a:solidFill>
                <a:schemeClr val="tx1"/>
              </a:solidFill>
            </a:endParaRPr>
          </a:p>
          <a:p>
            <a:pPr eaLnBrk="1" hangingPunct="1">
              <a:lnSpc>
                <a:spcPct val="80000"/>
              </a:lnSpc>
              <a:defRPr/>
            </a:pPr>
            <a:r>
              <a:rPr lang="en-US" sz="2400" b="1" dirty="0" smtClean="0">
                <a:solidFill>
                  <a:schemeClr val="tx1"/>
                </a:solidFill>
              </a:rPr>
              <a:t>Careful medical evaluation</a:t>
            </a:r>
          </a:p>
          <a:p>
            <a:pPr lvl="1" eaLnBrk="1" hangingPunct="1">
              <a:lnSpc>
                <a:spcPct val="80000"/>
              </a:lnSpc>
              <a:defRPr/>
            </a:pPr>
            <a:r>
              <a:rPr lang="en-US" sz="2400" b="1" dirty="0" smtClean="0">
                <a:solidFill>
                  <a:schemeClr val="tx1"/>
                </a:solidFill>
              </a:rPr>
              <a:t>Repeat as needed</a:t>
            </a:r>
          </a:p>
          <a:p>
            <a:pPr lvl="1" eaLnBrk="1" hangingPunct="1">
              <a:lnSpc>
                <a:spcPct val="80000"/>
              </a:lnSpc>
              <a:defRPr/>
            </a:pPr>
            <a:endParaRPr lang="en-US" sz="2400" b="1" dirty="0" smtClean="0">
              <a:solidFill>
                <a:schemeClr val="tx1"/>
              </a:solidFill>
            </a:endParaRPr>
          </a:p>
          <a:p>
            <a:pPr eaLnBrk="1" hangingPunct="1">
              <a:lnSpc>
                <a:spcPct val="80000"/>
              </a:lnSpc>
              <a:defRPr/>
            </a:pPr>
            <a:r>
              <a:rPr lang="en-US" sz="2400" b="1" dirty="0" smtClean="0">
                <a:solidFill>
                  <a:schemeClr val="tx1"/>
                </a:solidFill>
              </a:rPr>
              <a:t>Careful appraisal of environmental factors</a:t>
            </a:r>
          </a:p>
          <a:p>
            <a:pPr lvl="1" eaLnBrk="1" hangingPunct="1">
              <a:lnSpc>
                <a:spcPct val="80000"/>
              </a:lnSpc>
              <a:defRPr/>
            </a:pPr>
            <a:r>
              <a:rPr lang="en-US" sz="2400" b="1" dirty="0" smtClean="0">
                <a:solidFill>
                  <a:schemeClr val="tx1"/>
                </a:solidFill>
              </a:rPr>
              <a:t>Applied behavioral analysis</a:t>
            </a:r>
          </a:p>
          <a:p>
            <a:pPr lvl="1" eaLnBrk="1" hangingPunct="1">
              <a:lnSpc>
                <a:spcPct val="80000"/>
              </a:lnSpc>
              <a:defRPr/>
            </a:pPr>
            <a:r>
              <a:rPr lang="en-US" sz="2400" b="1" dirty="0" smtClean="0">
                <a:solidFill>
                  <a:schemeClr val="tx1"/>
                </a:solidFill>
              </a:rPr>
              <a:t>Neuropsychological evaluation</a:t>
            </a:r>
          </a:p>
          <a:p>
            <a:pPr lvl="1" eaLnBrk="1" hangingPunct="1">
              <a:lnSpc>
                <a:spcPct val="80000"/>
              </a:lnSpc>
              <a:defRPr/>
            </a:pPr>
            <a:r>
              <a:rPr lang="en-US" sz="2400" b="1" dirty="0" smtClean="0">
                <a:solidFill>
                  <a:schemeClr val="tx1"/>
                </a:solidFill>
              </a:rPr>
              <a:t>Occupational evaluation</a:t>
            </a:r>
          </a:p>
          <a:p>
            <a:pPr lvl="1" eaLnBrk="1" hangingPunct="1">
              <a:lnSpc>
                <a:spcPct val="80000"/>
              </a:lnSpc>
              <a:defRPr/>
            </a:pPr>
            <a:r>
              <a:rPr lang="en-US" sz="2400" b="1" dirty="0" smtClean="0">
                <a:solidFill>
                  <a:schemeClr val="tx1"/>
                </a:solidFill>
              </a:rPr>
              <a:t>Identify individual’s high preference activities/desires</a:t>
            </a:r>
          </a:p>
          <a:p>
            <a:pPr lvl="1" eaLnBrk="1" hangingPunct="1">
              <a:lnSpc>
                <a:spcPct val="80000"/>
              </a:lnSpc>
              <a:defRPr/>
            </a:pPr>
            <a:r>
              <a:rPr lang="en-US" sz="2400" b="1" dirty="0" smtClean="0">
                <a:solidFill>
                  <a:schemeClr val="tx1"/>
                </a:solidFill>
              </a:rPr>
              <a:t>Current medical condition(s)</a:t>
            </a:r>
          </a:p>
          <a:p>
            <a:pPr lvl="1" eaLnBrk="1" hangingPunct="1">
              <a:lnSpc>
                <a:spcPct val="80000"/>
              </a:lnSpc>
              <a:defRPr/>
            </a:pPr>
            <a:endParaRPr lang="en-US" sz="2400" b="1" dirty="0" smtClean="0">
              <a:solidFill>
                <a:schemeClr val="tx1"/>
              </a:solidFill>
            </a:endParaRPr>
          </a:p>
          <a:p>
            <a:pPr eaLnBrk="1" hangingPunct="1">
              <a:lnSpc>
                <a:spcPct val="80000"/>
              </a:lnSpc>
              <a:defRPr/>
            </a:pPr>
            <a:r>
              <a:rPr lang="en-US" sz="2400" b="1" dirty="0" smtClean="0">
                <a:solidFill>
                  <a:schemeClr val="tx1"/>
                </a:solidFill>
              </a:rPr>
              <a:t>Careful appraisal of other disorders</a:t>
            </a:r>
          </a:p>
          <a:p>
            <a:pPr lvl="1" eaLnBrk="1" hangingPunct="1">
              <a:lnSpc>
                <a:spcPct val="80000"/>
              </a:lnSpc>
              <a:defRPr/>
            </a:pPr>
            <a:r>
              <a:rPr lang="en-US" sz="2400" b="1" dirty="0" smtClean="0">
                <a:solidFill>
                  <a:schemeClr val="tx1"/>
                </a:solidFill>
              </a:rPr>
              <a:t>Depression                         -- PTSD</a:t>
            </a:r>
          </a:p>
          <a:p>
            <a:pPr lvl="1" eaLnBrk="1" hangingPunct="1">
              <a:lnSpc>
                <a:spcPct val="80000"/>
              </a:lnSpc>
              <a:defRPr/>
            </a:pPr>
            <a:r>
              <a:rPr lang="en-US" sz="2400" b="1" dirty="0" smtClean="0">
                <a:solidFill>
                  <a:schemeClr val="tx1"/>
                </a:solidFill>
              </a:rPr>
              <a:t>Mania	                             -- Psychosis</a:t>
            </a:r>
          </a:p>
          <a:p>
            <a:pPr lvl="1" eaLnBrk="1" hangingPunct="1">
              <a:lnSpc>
                <a:spcPct val="80000"/>
              </a:lnSpc>
              <a:defRPr/>
            </a:pPr>
            <a:r>
              <a:rPr lang="en-US" sz="2400" b="1" dirty="0" smtClean="0">
                <a:solidFill>
                  <a:schemeClr val="tx1"/>
                </a:solidFill>
              </a:rPr>
              <a:t>Anxiety			    </a:t>
            </a:r>
            <a:r>
              <a:rPr lang="en-US" sz="2400" b="1" dirty="0">
                <a:solidFill>
                  <a:schemeClr val="tx1"/>
                </a:solidFill>
              </a:rPr>
              <a:t> </a:t>
            </a:r>
            <a:r>
              <a:rPr lang="en-US" sz="2400" b="1" dirty="0" smtClean="0">
                <a:solidFill>
                  <a:schemeClr val="tx1"/>
                </a:solidFill>
              </a:rPr>
              <a:t>-- Seizures</a:t>
            </a:r>
          </a:p>
          <a:p>
            <a:pPr lvl="1" eaLnBrk="1" hangingPunct="1">
              <a:lnSpc>
                <a:spcPct val="80000"/>
              </a:lnSpc>
              <a:defRPr/>
            </a:pPr>
            <a:endParaRPr lang="en-US" sz="2400" b="1" dirty="0" smtClean="0">
              <a:solidFill>
                <a:schemeClr val="tx1"/>
              </a:solidFill>
            </a:endParaRPr>
          </a:p>
          <a:p>
            <a:pPr eaLnBrk="1" hangingPunct="1">
              <a:lnSpc>
                <a:spcPct val="80000"/>
              </a:lnSpc>
              <a:defRPr/>
            </a:pPr>
            <a:r>
              <a:rPr lang="en-US" sz="2400" b="1" dirty="0" smtClean="0">
                <a:solidFill>
                  <a:schemeClr val="tx1"/>
                </a:solidFill>
              </a:rPr>
              <a:t>Single agent medication trials</a:t>
            </a:r>
          </a:p>
        </p:txBody>
      </p:sp>
    </p:spTree>
    <p:extLst>
      <p:ext uri="{BB962C8B-B14F-4D97-AF65-F5344CB8AC3E}">
        <p14:creationId xmlns:p14="http://schemas.microsoft.com/office/powerpoint/2010/main" val="1284098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ADVAntages</a:t>
            </a:r>
            <a:r>
              <a:rPr lang="en-US" dirty="0" smtClean="0"/>
              <a:t>: Inpatient model</a:t>
            </a:r>
            <a:endParaRPr lang="en-US" dirty="0"/>
          </a:p>
        </p:txBody>
      </p:sp>
      <p:sp>
        <p:nvSpPr>
          <p:cNvPr id="3" name="Content Placeholder 2"/>
          <p:cNvSpPr>
            <a:spLocks noGrp="1"/>
          </p:cNvSpPr>
          <p:nvPr>
            <p:ph idx="1"/>
          </p:nvPr>
        </p:nvSpPr>
        <p:spPr>
          <a:xfrm>
            <a:off x="304800" y="1676400"/>
            <a:ext cx="8686800" cy="5029200"/>
          </a:xfrm>
        </p:spPr>
        <p:txBody>
          <a:bodyPr>
            <a:normAutofit lnSpcReduction="10000"/>
          </a:bodyPr>
          <a:lstStyle/>
          <a:p>
            <a:r>
              <a:rPr lang="en-US" b="1" dirty="0" smtClean="0">
                <a:solidFill>
                  <a:schemeClr val="tx1"/>
                </a:solidFill>
              </a:rPr>
              <a:t>Time to do medication trials/build appropriate behavioral plan (average length of stay = 8 weeks)</a:t>
            </a:r>
            <a:endParaRPr lang="en-US" b="1" dirty="0">
              <a:solidFill>
                <a:schemeClr val="tx1"/>
              </a:solidFill>
            </a:endParaRPr>
          </a:p>
          <a:p>
            <a:endParaRPr lang="en-US" b="1" dirty="0" smtClean="0">
              <a:solidFill>
                <a:schemeClr val="tx1"/>
              </a:solidFill>
            </a:endParaRPr>
          </a:p>
          <a:p>
            <a:r>
              <a:rPr lang="en-US" b="1" dirty="0" smtClean="0">
                <a:solidFill>
                  <a:schemeClr val="tx1"/>
                </a:solidFill>
              </a:rPr>
              <a:t>Safety measures in place</a:t>
            </a:r>
          </a:p>
          <a:p>
            <a:endParaRPr lang="en-US" b="1" dirty="0" smtClean="0">
              <a:solidFill>
                <a:schemeClr val="tx1"/>
              </a:solidFill>
            </a:endParaRPr>
          </a:p>
          <a:p>
            <a:r>
              <a:rPr lang="en-US" b="1" dirty="0" smtClean="0">
                <a:solidFill>
                  <a:schemeClr val="tx1"/>
                </a:solidFill>
              </a:rPr>
              <a:t>Immediate access to professions to evaluate patient and develop plan</a:t>
            </a:r>
          </a:p>
          <a:p>
            <a:pPr marL="114300" indent="0">
              <a:buNone/>
            </a:pPr>
            <a:endParaRPr lang="en-US" dirty="0" smtClean="0">
              <a:solidFill>
                <a:schemeClr val="tx1"/>
              </a:solidFill>
            </a:endParaRPr>
          </a:p>
          <a:p>
            <a:r>
              <a:rPr lang="en-US" b="1" dirty="0" smtClean="0">
                <a:solidFill>
                  <a:schemeClr val="tx1"/>
                </a:solidFill>
              </a:rPr>
              <a:t>Well-trained staff who are able to consistently implement behavior plan and tolerate extinction burst</a:t>
            </a:r>
          </a:p>
          <a:p>
            <a:endParaRPr lang="en-US" b="1" dirty="0">
              <a:solidFill>
                <a:schemeClr val="tx1"/>
              </a:solidFill>
            </a:endParaRPr>
          </a:p>
          <a:p>
            <a:r>
              <a:rPr lang="en-US" b="1" dirty="0" smtClean="0">
                <a:solidFill>
                  <a:schemeClr val="tx1"/>
                </a:solidFill>
              </a:rPr>
              <a:t>Education helps community team readjust expectations and become advocates again</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073219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64" y="76200"/>
            <a:ext cx="8260672" cy="1039427"/>
          </a:xfrm>
        </p:spPr>
        <p:txBody>
          <a:bodyPr/>
          <a:lstStyle/>
          <a:p>
            <a:r>
              <a:rPr lang="en-US" b="1" dirty="0" smtClean="0"/>
              <a:t>The Big Picture</a:t>
            </a:r>
            <a:endParaRPr lang="en-US" b="1"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885148"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00400" y="5486400"/>
            <a:ext cx="2590800" cy="558114"/>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7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Laura\Pictures\Funny Signs\Keep Your Eyes 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72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606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Inpatient model</a:t>
            </a:r>
            <a:endParaRPr lang="en-US" dirty="0"/>
          </a:p>
        </p:txBody>
      </p:sp>
      <p:sp>
        <p:nvSpPr>
          <p:cNvPr id="3" name="Content Placeholder 2"/>
          <p:cNvSpPr>
            <a:spLocks noGrp="1"/>
          </p:cNvSpPr>
          <p:nvPr>
            <p:ph idx="1"/>
          </p:nvPr>
        </p:nvSpPr>
        <p:spPr>
          <a:xfrm>
            <a:off x="304800" y="1676400"/>
            <a:ext cx="8686800" cy="5029200"/>
          </a:xfrm>
        </p:spPr>
        <p:txBody>
          <a:bodyPr>
            <a:normAutofit lnSpcReduction="10000"/>
          </a:bodyPr>
          <a:lstStyle/>
          <a:p>
            <a:r>
              <a:rPr lang="en-US" dirty="0" smtClean="0">
                <a:solidFill>
                  <a:schemeClr val="tx1"/>
                </a:solidFill>
              </a:rPr>
              <a:t>“</a:t>
            </a:r>
            <a:r>
              <a:rPr lang="en-US" b="1" dirty="0" smtClean="0">
                <a:solidFill>
                  <a:schemeClr val="tx1"/>
                </a:solidFill>
              </a:rPr>
              <a:t>Honeymoon” period</a:t>
            </a:r>
            <a:endParaRPr lang="en-US" b="1" dirty="0">
              <a:solidFill>
                <a:schemeClr val="tx1"/>
              </a:solidFill>
            </a:endParaRPr>
          </a:p>
          <a:p>
            <a:endParaRPr lang="en-US" b="1" dirty="0" smtClean="0">
              <a:solidFill>
                <a:schemeClr val="tx1"/>
              </a:solidFill>
            </a:endParaRPr>
          </a:p>
          <a:p>
            <a:r>
              <a:rPr lang="en-US" b="1" dirty="0" smtClean="0">
                <a:solidFill>
                  <a:schemeClr val="tx1"/>
                </a:solidFill>
              </a:rPr>
              <a:t>Collapse of discharge plan/appropriate </a:t>
            </a:r>
            <a:r>
              <a:rPr lang="en-US" b="1" dirty="0">
                <a:solidFill>
                  <a:schemeClr val="tx1"/>
                </a:solidFill>
              </a:rPr>
              <a:t>community </a:t>
            </a:r>
            <a:r>
              <a:rPr lang="en-US" b="1" dirty="0" smtClean="0">
                <a:solidFill>
                  <a:schemeClr val="tx1"/>
                </a:solidFill>
              </a:rPr>
              <a:t>placements</a:t>
            </a:r>
          </a:p>
          <a:p>
            <a:endParaRPr lang="en-US" b="1" dirty="0">
              <a:solidFill>
                <a:schemeClr val="tx1"/>
              </a:solidFill>
            </a:endParaRPr>
          </a:p>
          <a:p>
            <a:r>
              <a:rPr lang="en-US" b="1" dirty="0" smtClean="0">
                <a:solidFill>
                  <a:schemeClr val="tx1"/>
                </a:solidFill>
              </a:rPr>
              <a:t>Difficulty implementing hospital structure and well trained staff into multiple community settings</a:t>
            </a:r>
          </a:p>
          <a:p>
            <a:endParaRPr lang="en-US" b="1" dirty="0">
              <a:solidFill>
                <a:schemeClr val="tx1"/>
              </a:solidFill>
            </a:endParaRPr>
          </a:p>
          <a:p>
            <a:r>
              <a:rPr lang="en-US" b="1" dirty="0" smtClean="0">
                <a:solidFill>
                  <a:schemeClr val="tx1"/>
                </a:solidFill>
              </a:rPr>
              <a:t>Frequent staff turnover in community</a:t>
            </a:r>
          </a:p>
          <a:p>
            <a:endParaRPr lang="en-US" b="1" dirty="0">
              <a:solidFill>
                <a:schemeClr val="tx1"/>
              </a:solidFill>
            </a:endParaRPr>
          </a:p>
          <a:p>
            <a:r>
              <a:rPr lang="en-US" b="1" dirty="0" smtClean="0">
                <a:solidFill>
                  <a:schemeClr val="tx1"/>
                </a:solidFill>
              </a:rPr>
              <a:t>Long lengths of stay can undo community strategies (range of LOS = 1 week – 24 months)</a:t>
            </a:r>
          </a:p>
          <a:p>
            <a:endParaRPr lang="en-US" dirty="0" smtClean="0">
              <a:solidFill>
                <a:schemeClr val="tx1"/>
              </a:solidFill>
            </a:endParaRPr>
          </a:p>
          <a:p>
            <a:endParaRPr lang="en-US" b="1" dirty="0" smtClean="0">
              <a:solidFill>
                <a:schemeClr val="tx1"/>
              </a:solidFill>
            </a:endParaRPr>
          </a:p>
          <a:p>
            <a:endParaRPr lang="en-US" b="1"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5302429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Inpatient model</a:t>
            </a:r>
            <a:endParaRPr lang="en-US" dirty="0"/>
          </a:p>
        </p:txBody>
      </p:sp>
      <p:sp>
        <p:nvSpPr>
          <p:cNvPr id="3" name="Content Placeholder 2"/>
          <p:cNvSpPr>
            <a:spLocks noGrp="1"/>
          </p:cNvSpPr>
          <p:nvPr>
            <p:ph idx="1"/>
          </p:nvPr>
        </p:nvSpPr>
        <p:spPr>
          <a:xfrm>
            <a:off x="762000" y="1676400"/>
            <a:ext cx="8077200" cy="5029200"/>
          </a:xfrm>
        </p:spPr>
        <p:txBody>
          <a:bodyPr>
            <a:normAutofit/>
          </a:bodyPr>
          <a:lstStyle/>
          <a:p>
            <a:r>
              <a:rPr lang="en-US" b="1" dirty="0">
                <a:solidFill>
                  <a:schemeClr val="tx1"/>
                </a:solidFill>
              </a:rPr>
              <a:t>Consistency</a:t>
            </a:r>
          </a:p>
          <a:p>
            <a:endParaRPr lang="en-US" b="1" dirty="0">
              <a:solidFill>
                <a:schemeClr val="tx1"/>
              </a:solidFill>
            </a:endParaRPr>
          </a:p>
          <a:p>
            <a:r>
              <a:rPr lang="en-US" b="1" dirty="0">
                <a:solidFill>
                  <a:schemeClr val="tx1"/>
                </a:solidFill>
              </a:rPr>
              <a:t>Diversity of community resources depending upon region</a:t>
            </a:r>
          </a:p>
          <a:p>
            <a:pPr marL="114300" indent="0">
              <a:buNone/>
            </a:pPr>
            <a:endParaRPr lang="en-US" b="1" dirty="0">
              <a:solidFill>
                <a:schemeClr val="tx1"/>
              </a:solidFill>
            </a:endParaRPr>
          </a:p>
          <a:p>
            <a:r>
              <a:rPr lang="en-US" b="1" dirty="0">
                <a:solidFill>
                  <a:schemeClr val="tx1"/>
                </a:solidFill>
              </a:rPr>
              <a:t>Philosophical differences</a:t>
            </a:r>
          </a:p>
          <a:p>
            <a:endParaRPr lang="en-US" b="1" dirty="0">
              <a:solidFill>
                <a:schemeClr val="tx1"/>
              </a:solidFill>
            </a:endParaRPr>
          </a:p>
          <a:p>
            <a:r>
              <a:rPr lang="en-US" b="1" dirty="0">
                <a:solidFill>
                  <a:schemeClr val="tx1"/>
                </a:solidFill>
              </a:rPr>
              <a:t>Funding</a:t>
            </a:r>
          </a:p>
          <a:p>
            <a:endParaRPr lang="en-US" b="1"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6723651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696200" cy="1295401"/>
          </a:xfrm>
        </p:spPr>
        <p:txBody>
          <a:bodyPr/>
          <a:lstStyle/>
          <a:p>
            <a:r>
              <a:rPr lang="en-US" b="1" dirty="0" smtClean="0">
                <a:solidFill>
                  <a:schemeClr val="tx1"/>
                </a:solidFill>
              </a:rPr>
              <a:t>The Outpatient model</a:t>
            </a:r>
            <a:endParaRPr lang="en-US" b="1" dirty="0">
              <a:solidFill>
                <a:schemeClr val="tx1"/>
              </a:solidFill>
            </a:endParaRPr>
          </a:p>
        </p:txBody>
      </p:sp>
      <p:sp>
        <p:nvSpPr>
          <p:cNvPr id="3" name="Text Placeholder 2"/>
          <p:cNvSpPr>
            <a:spLocks noGrp="1"/>
          </p:cNvSpPr>
          <p:nvPr>
            <p:ph type="body" idx="1"/>
          </p:nvPr>
        </p:nvSpPr>
        <p:spPr/>
        <p:txBody>
          <a:bodyPr>
            <a:normAutofit fontScale="92500"/>
          </a:bodyPr>
          <a:lstStyle/>
          <a:p>
            <a:r>
              <a:rPr lang="en-US" dirty="0" smtClean="0"/>
              <a:t>Interagency teams (</a:t>
            </a:r>
            <a:r>
              <a:rPr lang="en-US" dirty="0" err="1" smtClean="0"/>
              <a:t>cMHC</a:t>
            </a:r>
            <a:r>
              <a:rPr lang="en-US" dirty="0" smtClean="0"/>
              <a:t> and area Agencies)</a:t>
            </a:r>
            <a:endParaRPr lang="en-US" dirty="0"/>
          </a:p>
        </p:txBody>
      </p:sp>
    </p:spTree>
    <p:extLst>
      <p:ext uri="{BB962C8B-B14F-4D97-AF65-F5344CB8AC3E}">
        <p14:creationId xmlns:p14="http://schemas.microsoft.com/office/powerpoint/2010/main" val="545607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3600" b="1" dirty="0"/>
              <a:t>A collaborative effort of:</a:t>
            </a:r>
          </a:p>
        </p:txBody>
      </p:sp>
      <p:sp>
        <p:nvSpPr>
          <p:cNvPr id="113667" name="Rectangle 3"/>
          <p:cNvSpPr>
            <a:spLocks noGrp="1" noChangeArrowheads="1"/>
          </p:cNvSpPr>
          <p:nvPr>
            <p:ph type="body" idx="1"/>
          </p:nvPr>
        </p:nvSpPr>
        <p:spPr>
          <a:xfrm>
            <a:off x="304800" y="1828800"/>
            <a:ext cx="8610600" cy="3810000"/>
          </a:xfrm>
          <a:noFill/>
        </p:spPr>
        <p:txBody>
          <a:bodyPr>
            <a:normAutofit fontScale="92500"/>
          </a:bodyPr>
          <a:lstStyle/>
          <a:p>
            <a:pPr>
              <a:lnSpc>
                <a:spcPct val="90000"/>
              </a:lnSpc>
              <a:buClr>
                <a:schemeClr val="tx1"/>
              </a:buClr>
              <a:buFont typeface="Wingdings" pitchFamily="2" charset="2"/>
              <a:buChar char="§"/>
            </a:pPr>
            <a:r>
              <a:rPr lang="en-US" altLang="en-US" sz="2400" b="1" dirty="0">
                <a:solidFill>
                  <a:schemeClr val="tx1"/>
                </a:solidFill>
              </a:rPr>
              <a:t>NH Division of Developmental Services</a:t>
            </a:r>
          </a:p>
          <a:p>
            <a:pPr>
              <a:lnSpc>
                <a:spcPct val="90000"/>
              </a:lnSpc>
              <a:buClr>
                <a:schemeClr val="tx1"/>
              </a:buClr>
              <a:buFont typeface="Wingdings" pitchFamily="2" charset="2"/>
              <a:buChar char="§"/>
            </a:pPr>
            <a:r>
              <a:rPr lang="en-US" altLang="en-US" sz="2400" b="1" dirty="0">
                <a:solidFill>
                  <a:schemeClr val="tx1"/>
                </a:solidFill>
              </a:rPr>
              <a:t>NH Division of Behavioral Health</a:t>
            </a:r>
          </a:p>
          <a:p>
            <a:pPr>
              <a:lnSpc>
                <a:spcPct val="90000"/>
              </a:lnSpc>
              <a:buClr>
                <a:schemeClr val="tx1"/>
              </a:buClr>
              <a:buFont typeface="Wingdings" pitchFamily="2" charset="2"/>
              <a:buChar char="§"/>
            </a:pPr>
            <a:r>
              <a:rPr lang="en-US" altLang="en-US" sz="2400" b="1" dirty="0">
                <a:solidFill>
                  <a:schemeClr val="tx1"/>
                </a:solidFill>
              </a:rPr>
              <a:t>Brain Injury Association of NH</a:t>
            </a:r>
          </a:p>
          <a:p>
            <a:pPr>
              <a:lnSpc>
                <a:spcPct val="90000"/>
              </a:lnSpc>
              <a:buClr>
                <a:schemeClr val="tx1"/>
              </a:buClr>
              <a:buFont typeface="Wingdings" pitchFamily="2" charset="2"/>
              <a:buChar char="§"/>
            </a:pPr>
            <a:r>
              <a:rPr lang="en-US" altLang="en-US" sz="2400" b="1" dirty="0">
                <a:solidFill>
                  <a:schemeClr val="tx1"/>
                </a:solidFill>
              </a:rPr>
              <a:t>Dartmouth Medical </a:t>
            </a:r>
            <a:r>
              <a:rPr lang="en-US" altLang="en-US" sz="2400" b="1" dirty="0" smtClean="0">
                <a:solidFill>
                  <a:schemeClr val="tx1"/>
                </a:solidFill>
              </a:rPr>
              <a:t>School</a:t>
            </a:r>
          </a:p>
          <a:p>
            <a:pPr>
              <a:lnSpc>
                <a:spcPct val="90000"/>
              </a:lnSpc>
              <a:buClr>
                <a:schemeClr val="tx1"/>
              </a:buClr>
              <a:buFont typeface="Wingdings" pitchFamily="2" charset="2"/>
              <a:buChar char="§"/>
            </a:pPr>
            <a:endParaRPr lang="en-US" altLang="en-US" b="1" dirty="0">
              <a:solidFill>
                <a:schemeClr val="tx1"/>
              </a:solidFill>
            </a:endParaRPr>
          </a:p>
          <a:p>
            <a:pPr>
              <a:lnSpc>
                <a:spcPct val="90000"/>
              </a:lnSpc>
              <a:buClr>
                <a:schemeClr val="tx1"/>
              </a:buClr>
              <a:buFont typeface="Wingdings" pitchFamily="2" charset="2"/>
              <a:buChar char="§"/>
            </a:pPr>
            <a:r>
              <a:rPr lang="en-US" altLang="en-US" sz="2800" b="1" dirty="0" smtClean="0">
                <a:solidFill>
                  <a:schemeClr val="tx1"/>
                </a:solidFill>
              </a:rPr>
              <a:t>Funded by a 3 year HRSA Implementation Grant</a:t>
            </a:r>
            <a:endParaRPr lang="en-US" altLang="en-US" sz="2800" b="1" dirty="0">
              <a:solidFill>
                <a:schemeClr val="tx1"/>
              </a:solidFill>
            </a:endParaRPr>
          </a:p>
          <a:p>
            <a:pPr>
              <a:lnSpc>
                <a:spcPct val="90000"/>
              </a:lnSpc>
              <a:buClr>
                <a:schemeClr val="tx1"/>
              </a:buClr>
              <a:buFont typeface="Wingdings" pitchFamily="2" charset="2"/>
              <a:buChar char="§"/>
            </a:pPr>
            <a:endParaRPr lang="en-US" altLang="en-US" sz="2400" b="1" dirty="0">
              <a:solidFill>
                <a:schemeClr val="tx1"/>
              </a:solidFill>
            </a:endParaRPr>
          </a:p>
          <a:p>
            <a:pPr marL="114300" indent="0">
              <a:lnSpc>
                <a:spcPct val="90000"/>
              </a:lnSpc>
              <a:buClr>
                <a:schemeClr val="tx1"/>
              </a:buClr>
              <a:buNone/>
            </a:pPr>
            <a:r>
              <a:rPr lang="en-US" altLang="en-US" sz="2400" b="1" u="sng" dirty="0">
                <a:solidFill>
                  <a:schemeClr val="tx1"/>
                </a:solidFill>
              </a:rPr>
              <a:t>Mission</a:t>
            </a:r>
            <a:r>
              <a:rPr lang="en-US" altLang="en-US" sz="2400" b="1" dirty="0">
                <a:solidFill>
                  <a:schemeClr val="tx1"/>
                </a:solidFill>
              </a:rPr>
              <a:t>:</a:t>
            </a:r>
          </a:p>
          <a:p>
            <a:pPr marL="114300" indent="0">
              <a:lnSpc>
                <a:spcPct val="90000"/>
              </a:lnSpc>
              <a:buClr>
                <a:schemeClr val="tx1"/>
              </a:buClr>
              <a:buNone/>
            </a:pPr>
            <a:r>
              <a:rPr lang="en-US" altLang="en-US" sz="2400" b="1" dirty="0" smtClean="0">
                <a:solidFill>
                  <a:schemeClr val="tx1"/>
                </a:solidFill>
              </a:rPr>
              <a:t>To </a:t>
            </a:r>
            <a:r>
              <a:rPr lang="en-US" altLang="en-US" sz="2400" b="1" dirty="0">
                <a:solidFill>
                  <a:schemeClr val="tx1"/>
                </a:solidFill>
              </a:rPr>
              <a:t>improve New Hampshire’s capacity to assist people with </a:t>
            </a:r>
            <a:r>
              <a:rPr lang="en-US" altLang="en-US" sz="2400" b="1" dirty="0" smtClean="0">
                <a:solidFill>
                  <a:schemeClr val="tx1"/>
                </a:solidFill>
              </a:rPr>
              <a:t>the neurobehavioral </a:t>
            </a:r>
            <a:r>
              <a:rPr lang="en-US" altLang="en-US" sz="2400" b="1" dirty="0">
                <a:solidFill>
                  <a:schemeClr val="tx1"/>
                </a:solidFill>
              </a:rPr>
              <a:t>consequences of TBI</a:t>
            </a:r>
          </a:p>
          <a:p>
            <a:pPr lvl="1">
              <a:lnSpc>
                <a:spcPct val="90000"/>
              </a:lnSpc>
              <a:buClr>
                <a:schemeClr val="tx1"/>
              </a:buClr>
              <a:buFont typeface="Wingdings" pitchFamily="2" charset="2"/>
              <a:buChar char="§"/>
            </a:pPr>
            <a:endParaRPr lang="en-US" altLang="en-US" sz="2000" dirty="0">
              <a:solidFill>
                <a:srgbClr val="FFFF00"/>
              </a:solidFill>
            </a:endParaRPr>
          </a:p>
        </p:txBody>
      </p:sp>
    </p:spTree>
    <p:extLst>
      <p:ext uri="{BB962C8B-B14F-4D97-AF65-F5344CB8AC3E}">
        <p14:creationId xmlns:p14="http://schemas.microsoft.com/office/powerpoint/2010/main" val="11302235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r>
              <a:rPr lang="en-US" altLang="en-US" sz="3600" b="1" dirty="0"/>
              <a:t>PROJECT GOALS</a:t>
            </a:r>
            <a:r>
              <a:rPr lang="en-US" altLang="en-US" b="1" dirty="0"/>
              <a:t>	</a:t>
            </a:r>
          </a:p>
        </p:txBody>
      </p:sp>
      <p:sp>
        <p:nvSpPr>
          <p:cNvPr id="115715" name="Rectangle 1027"/>
          <p:cNvSpPr>
            <a:spLocks noGrp="1" noChangeArrowheads="1"/>
          </p:cNvSpPr>
          <p:nvPr>
            <p:ph type="body" idx="1"/>
          </p:nvPr>
        </p:nvSpPr>
        <p:spPr/>
        <p:txBody>
          <a:bodyPr/>
          <a:lstStyle/>
          <a:p>
            <a:pPr>
              <a:buClr>
                <a:srgbClr val="FFFFFF"/>
              </a:buClr>
            </a:pPr>
            <a:r>
              <a:rPr lang="en-US" altLang="en-US" sz="2800" b="1" dirty="0" smtClean="0">
                <a:solidFill>
                  <a:schemeClr val="tx1"/>
                </a:solidFill>
              </a:rPr>
              <a:t>Build infrastructure:</a:t>
            </a:r>
          </a:p>
          <a:p>
            <a:pPr>
              <a:buClr>
                <a:srgbClr val="FFFFFF"/>
              </a:buClr>
            </a:pPr>
            <a:endParaRPr lang="en-US" altLang="en-US" sz="2800" b="1" dirty="0">
              <a:solidFill>
                <a:schemeClr val="tx1"/>
              </a:solidFill>
            </a:endParaRPr>
          </a:p>
          <a:p>
            <a:pPr>
              <a:buClr>
                <a:srgbClr val="FFFFFF"/>
              </a:buClr>
            </a:pPr>
            <a:r>
              <a:rPr lang="en-US" altLang="en-US" sz="2800" b="1" dirty="0" smtClean="0">
                <a:solidFill>
                  <a:schemeClr val="tx1"/>
                </a:solidFill>
              </a:rPr>
              <a:t>1. To </a:t>
            </a:r>
            <a:r>
              <a:rPr lang="en-US" altLang="en-US" sz="2800" b="1" dirty="0">
                <a:solidFill>
                  <a:schemeClr val="tx1"/>
                </a:solidFill>
              </a:rPr>
              <a:t>enhance level of provider expertise in </a:t>
            </a:r>
            <a:r>
              <a:rPr lang="en-US" altLang="en-US" sz="2800" b="1" dirty="0" smtClean="0">
                <a:solidFill>
                  <a:schemeClr val="tx1"/>
                </a:solidFill>
              </a:rPr>
              <a:t>the community in the evaluation </a:t>
            </a:r>
            <a:r>
              <a:rPr lang="en-US" altLang="en-US" sz="2800" b="1" dirty="0">
                <a:solidFill>
                  <a:schemeClr val="tx1"/>
                </a:solidFill>
              </a:rPr>
              <a:t>and management of NBC/TBI, and to improve access to </a:t>
            </a:r>
            <a:r>
              <a:rPr lang="en-US" altLang="en-US" sz="2800" b="1" dirty="0" smtClean="0">
                <a:solidFill>
                  <a:schemeClr val="tx1"/>
                </a:solidFill>
              </a:rPr>
              <a:t>providers</a:t>
            </a:r>
          </a:p>
          <a:p>
            <a:pPr>
              <a:buClr>
                <a:srgbClr val="FFFFFF"/>
              </a:buClr>
            </a:pPr>
            <a:endParaRPr lang="en-US" altLang="en-US" sz="2800" b="1" dirty="0">
              <a:solidFill>
                <a:schemeClr val="tx1"/>
              </a:solidFill>
            </a:endParaRPr>
          </a:p>
          <a:p>
            <a:pPr>
              <a:buClr>
                <a:srgbClr val="FFFFFF"/>
              </a:buClr>
            </a:pPr>
            <a:r>
              <a:rPr lang="en-US" altLang="en-US" sz="2800" b="1" dirty="0" smtClean="0">
                <a:solidFill>
                  <a:schemeClr val="tx1"/>
                </a:solidFill>
              </a:rPr>
              <a:t>2. To </a:t>
            </a:r>
            <a:r>
              <a:rPr lang="en-US" altLang="en-US" sz="2800" b="1" dirty="0">
                <a:solidFill>
                  <a:schemeClr val="tx1"/>
                </a:solidFill>
              </a:rPr>
              <a:t>enhance capacity of survivors and family members to self manage NBC/TBI</a:t>
            </a:r>
          </a:p>
        </p:txBody>
      </p:sp>
    </p:spTree>
    <p:extLst>
      <p:ext uri="{BB962C8B-B14F-4D97-AF65-F5344CB8AC3E}">
        <p14:creationId xmlns:p14="http://schemas.microsoft.com/office/powerpoint/2010/main" val="22944629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3600" b="1"/>
              <a:t>METHODS</a:t>
            </a:r>
          </a:p>
        </p:txBody>
      </p:sp>
      <p:sp>
        <p:nvSpPr>
          <p:cNvPr id="116739" name="Rectangle 3"/>
          <p:cNvSpPr>
            <a:spLocks noGrp="1" noChangeArrowheads="1"/>
          </p:cNvSpPr>
          <p:nvPr>
            <p:ph type="body" idx="1"/>
          </p:nvPr>
        </p:nvSpPr>
        <p:spPr>
          <a:xfrm>
            <a:off x="457200" y="1981200"/>
            <a:ext cx="8305800" cy="4191000"/>
          </a:xfrm>
          <a:noFill/>
        </p:spPr>
        <p:txBody>
          <a:bodyPr>
            <a:normAutofit/>
          </a:bodyPr>
          <a:lstStyle/>
          <a:p>
            <a:pPr lvl="1">
              <a:buFont typeface="Wingdings" pitchFamily="2" charset="2"/>
              <a:buNone/>
            </a:pPr>
            <a:r>
              <a:rPr lang="en-US" altLang="en-US" sz="2800" b="1" dirty="0">
                <a:solidFill>
                  <a:schemeClr val="tx1"/>
                </a:solidFill>
              </a:rPr>
              <a:t>Broaden scope of NBC/TBI expertise in NH</a:t>
            </a:r>
          </a:p>
          <a:p>
            <a:pPr lvl="1">
              <a:buFont typeface="Wingdings" pitchFamily="2" charset="2"/>
              <a:buNone/>
            </a:pPr>
            <a:endParaRPr lang="en-US" altLang="en-US" sz="2800" b="1" dirty="0">
              <a:solidFill>
                <a:schemeClr val="tx1"/>
              </a:solidFill>
            </a:endParaRPr>
          </a:p>
          <a:p>
            <a:pPr marL="411480" lvl="1" indent="0">
              <a:buClr>
                <a:schemeClr val="bg2"/>
              </a:buClr>
              <a:buNone/>
            </a:pPr>
            <a:r>
              <a:rPr lang="en-US" altLang="en-US" sz="2800" b="1" dirty="0" smtClean="0">
                <a:solidFill>
                  <a:schemeClr val="tx1"/>
                </a:solidFill>
              </a:rPr>
              <a:t>- Build </a:t>
            </a:r>
            <a:r>
              <a:rPr lang="en-US" altLang="en-US" sz="2800" b="1" dirty="0">
                <a:solidFill>
                  <a:schemeClr val="tx1"/>
                </a:solidFill>
              </a:rPr>
              <a:t>on existing state-level and </a:t>
            </a:r>
            <a:r>
              <a:rPr lang="en-US" altLang="en-US" sz="2800" b="1" dirty="0" smtClean="0">
                <a:solidFill>
                  <a:schemeClr val="tx1"/>
                </a:solidFill>
              </a:rPr>
              <a:t>local </a:t>
            </a:r>
            <a:r>
              <a:rPr lang="en-US" altLang="en-US" sz="2800" b="1" dirty="0">
                <a:solidFill>
                  <a:schemeClr val="tx1"/>
                </a:solidFill>
              </a:rPr>
              <a:t>interagency teams </a:t>
            </a:r>
          </a:p>
          <a:p>
            <a:pPr marL="411480" lvl="1" indent="0">
              <a:buClr>
                <a:schemeClr val="bg2"/>
              </a:buClr>
              <a:buNone/>
            </a:pPr>
            <a:r>
              <a:rPr lang="en-US" altLang="en-US" sz="2800" b="1" dirty="0" smtClean="0">
                <a:solidFill>
                  <a:schemeClr val="tx1"/>
                </a:solidFill>
              </a:rPr>
              <a:t> - Build </a:t>
            </a:r>
            <a:r>
              <a:rPr lang="en-US" altLang="en-US" sz="2800" b="1" dirty="0">
                <a:solidFill>
                  <a:schemeClr val="tx1"/>
                </a:solidFill>
              </a:rPr>
              <a:t>on and link available community support services</a:t>
            </a:r>
          </a:p>
          <a:p>
            <a:pPr marL="411480" lvl="1" indent="0">
              <a:buClr>
                <a:schemeClr val="bg2"/>
              </a:buClr>
              <a:buNone/>
            </a:pPr>
            <a:r>
              <a:rPr lang="en-US" altLang="en-US" sz="2800" b="1" dirty="0" smtClean="0">
                <a:solidFill>
                  <a:schemeClr val="tx1"/>
                </a:solidFill>
              </a:rPr>
              <a:t> - Facilitate </a:t>
            </a:r>
            <a:r>
              <a:rPr lang="en-US" altLang="en-US" sz="2800" b="1" dirty="0">
                <a:solidFill>
                  <a:schemeClr val="tx1"/>
                </a:solidFill>
              </a:rPr>
              <a:t>access to services through care coordination</a:t>
            </a:r>
          </a:p>
          <a:p>
            <a:pPr lvl="1">
              <a:buClr>
                <a:schemeClr val="bg2"/>
              </a:buClr>
              <a:buFont typeface="Wingdings" pitchFamily="2" charset="2"/>
              <a:buChar char="§"/>
            </a:pPr>
            <a:endParaRPr lang="en-US" altLang="en-US" sz="2800" dirty="0">
              <a:solidFill>
                <a:schemeClr val="tx1"/>
              </a:solidFill>
            </a:endParaRPr>
          </a:p>
        </p:txBody>
      </p:sp>
    </p:spTree>
    <p:extLst>
      <p:ext uri="{BB962C8B-B14F-4D97-AF65-F5344CB8AC3E}">
        <p14:creationId xmlns:p14="http://schemas.microsoft.com/office/powerpoint/2010/main" val="2268035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609600"/>
            <a:ext cx="8458200" cy="990600"/>
          </a:xfrm>
        </p:spPr>
        <p:txBody>
          <a:bodyPr/>
          <a:lstStyle/>
          <a:p>
            <a:r>
              <a:rPr lang="en-US" altLang="en-US" sz="3600" b="1" dirty="0"/>
              <a:t>EXISTING PROGRAMS IN NH</a:t>
            </a:r>
          </a:p>
        </p:txBody>
      </p:sp>
      <p:sp>
        <p:nvSpPr>
          <p:cNvPr id="117763" name="Rectangle 3"/>
          <p:cNvSpPr>
            <a:spLocks noGrp="1" noChangeArrowheads="1"/>
          </p:cNvSpPr>
          <p:nvPr>
            <p:ph type="body" idx="1"/>
          </p:nvPr>
        </p:nvSpPr>
        <p:spPr>
          <a:xfrm>
            <a:off x="304800" y="1828800"/>
            <a:ext cx="8610600" cy="4724400"/>
          </a:xfrm>
          <a:noFill/>
        </p:spPr>
        <p:txBody>
          <a:bodyPr>
            <a:normAutofit/>
          </a:bodyPr>
          <a:lstStyle/>
          <a:p>
            <a:pPr>
              <a:lnSpc>
                <a:spcPct val="90000"/>
              </a:lnSpc>
              <a:buClr>
                <a:schemeClr val="bg2"/>
              </a:buClr>
              <a:buFont typeface="Wingdings" pitchFamily="2" charset="2"/>
              <a:buChar char="§"/>
            </a:pPr>
            <a:r>
              <a:rPr lang="en-US" altLang="en-US" sz="2800" b="1" dirty="0">
                <a:solidFill>
                  <a:schemeClr val="tx1"/>
                </a:solidFill>
              </a:rPr>
              <a:t>Statewide Mobile Dual Diagnosis </a:t>
            </a:r>
            <a:r>
              <a:rPr lang="en-US" altLang="en-US" sz="2800" b="1" dirty="0" smtClean="0">
                <a:solidFill>
                  <a:schemeClr val="tx1"/>
                </a:solidFill>
              </a:rPr>
              <a:t>Team (Us)</a:t>
            </a:r>
          </a:p>
          <a:p>
            <a:pPr>
              <a:lnSpc>
                <a:spcPct val="90000"/>
              </a:lnSpc>
              <a:buClr>
                <a:schemeClr val="bg2"/>
              </a:buClr>
              <a:buFont typeface="Wingdings" pitchFamily="2" charset="2"/>
              <a:buChar char="§"/>
            </a:pPr>
            <a:endParaRPr lang="en-US" altLang="en-US" sz="2800" b="1" dirty="0">
              <a:solidFill>
                <a:schemeClr val="tx1"/>
              </a:solidFill>
            </a:endParaRPr>
          </a:p>
          <a:p>
            <a:pPr>
              <a:lnSpc>
                <a:spcPct val="90000"/>
              </a:lnSpc>
              <a:buClr>
                <a:schemeClr val="bg2"/>
              </a:buClr>
              <a:buFont typeface="Wingdings" pitchFamily="2" charset="2"/>
              <a:buChar char="§"/>
            </a:pPr>
            <a:r>
              <a:rPr lang="en-US" altLang="en-US" sz="2800" b="1" dirty="0">
                <a:solidFill>
                  <a:schemeClr val="tx1"/>
                </a:solidFill>
              </a:rPr>
              <a:t>Local Mental Health/Developmental Services Interagency </a:t>
            </a:r>
            <a:r>
              <a:rPr lang="en-US" altLang="en-US" sz="2800" b="1" dirty="0" smtClean="0">
                <a:solidFill>
                  <a:schemeClr val="tx1"/>
                </a:solidFill>
              </a:rPr>
              <a:t>Teams</a:t>
            </a:r>
          </a:p>
          <a:p>
            <a:pPr>
              <a:lnSpc>
                <a:spcPct val="90000"/>
              </a:lnSpc>
              <a:buClr>
                <a:schemeClr val="bg2"/>
              </a:buClr>
              <a:buFont typeface="Wingdings" pitchFamily="2" charset="2"/>
              <a:buChar char="§"/>
            </a:pPr>
            <a:endParaRPr lang="en-US" altLang="en-US" sz="2800" b="1" dirty="0">
              <a:solidFill>
                <a:schemeClr val="tx1"/>
              </a:solidFill>
            </a:endParaRPr>
          </a:p>
          <a:p>
            <a:pPr>
              <a:lnSpc>
                <a:spcPct val="90000"/>
              </a:lnSpc>
              <a:buClr>
                <a:schemeClr val="bg2"/>
              </a:buClr>
              <a:buFont typeface="Wingdings" pitchFamily="2" charset="2"/>
              <a:buChar char="§"/>
            </a:pPr>
            <a:r>
              <a:rPr lang="en-US" altLang="en-US" sz="2800" b="1" dirty="0">
                <a:solidFill>
                  <a:schemeClr val="tx1"/>
                </a:solidFill>
              </a:rPr>
              <a:t>Other Organizations &amp; Support Systems</a:t>
            </a:r>
          </a:p>
          <a:p>
            <a:pPr lvl="1">
              <a:lnSpc>
                <a:spcPct val="90000"/>
              </a:lnSpc>
            </a:pPr>
            <a:r>
              <a:rPr lang="en-US" altLang="en-US" b="1" dirty="0">
                <a:solidFill>
                  <a:schemeClr val="tx1"/>
                </a:solidFill>
              </a:rPr>
              <a:t>National Alliance for Mentally Ill NH (NAMI NH)</a:t>
            </a:r>
          </a:p>
          <a:p>
            <a:pPr lvl="1">
              <a:lnSpc>
                <a:spcPct val="90000"/>
              </a:lnSpc>
            </a:pPr>
            <a:r>
              <a:rPr lang="en-US" altLang="en-US" b="1" dirty="0">
                <a:solidFill>
                  <a:schemeClr val="tx1"/>
                </a:solidFill>
              </a:rPr>
              <a:t>Family Support through DS System</a:t>
            </a:r>
          </a:p>
          <a:p>
            <a:pPr lvl="1">
              <a:lnSpc>
                <a:spcPct val="90000"/>
              </a:lnSpc>
            </a:pPr>
            <a:r>
              <a:rPr lang="en-US" altLang="en-US" b="1" dirty="0">
                <a:solidFill>
                  <a:schemeClr val="tx1"/>
                </a:solidFill>
              </a:rPr>
              <a:t>Parent to Parent of NH</a:t>
            </a:r>
          </a:p>
          <a:p>
            <a:pPr lvl="1">
              <a:lnSpc>
                <a:spcPct val="90000"/>
              </a:lnSpc>
            </a:pPr>
            <a:r>
              <a:rPr lang="en-US" altLang="en-US" b="1" dirty="0" err="1">
                <a:solidFill>
                  <a:schemeClr val="tx1"/>
                </a:solidFill>
              </a:rPr>
              <a:t>ServiceLink</a:t>
            </a:r>
            <a:endParaRPr lang="en-US" altLang="en-US" b="1" dirty="0">
              <a:solidFill>
                <a:schemeClr val="tx1"/>
              </a:solidFill>
            </a:endParaRPr>
          </a:p>
          <a:p>
            <a:pPr lvl="1">
              <a:lnSpc>
                <a:spcPct val="90000"/>
              </a:lnSpc>
            </a:pPr>
            <a:r>
              <a:rPr lang="en-US" altLang="en-US" b="1" dirty="0">
                <a:solidFill>
                  <a:schemeClr val="tx1"/>
                </a:solidFill>
              </a:rPr>
              <a:t>Children’s Care Management Collaborative</a:t>
            </a:r>
          </a:p>
          <a:p>
            <a:pPr>
              <a:lnSpc>
                <a:spcPct val="90000"/>
              </a:lnSpc>
              <a:buFontTx/>
              <a:buNone/>
            </a:pPr>
            <a:endParaRPr lang="en-US" altLang="en-US" sz="2800" dirty="0">
              <a:solidFill>
                <a:schemeClr val="tx1"/>
              </a:solidFill>
              <a:latin typeface="Times New Roman" pitchFamily="18" charset="0"/>
            </a:endParaRPr>
          </a:p>
        </p:txBody>
      </p:sp>
    </p:spTree>
    <p:extLst>
      <p:ext uri="{BB962C8B-B14F-4D97-AF65-F5344CB8AC3E}">
        <p14:creationId xmlns:p14="http://schemas.microsoft.com/office/powerpoint/2010/main" val="3531649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a:extLst>
            <a:ext uri="{909E8E84-426E-40DD-AFC4-6F175D3DCCD1}">
              <a14:hiddenFill xmlns:a14="http://schemas.microsoft.com/office/drawing/2010/main">
                <a:solidFill>
                  <a:schemeClr val="tx1"/>
                </a:solidFill>
              </a14:hiddenFill>
            </a:ext>
          </a:extLst>
        </p:spPr>
        <p:txBody>
          <a:bodyPr>
            <a:normAutofit/>
          </a:bodyPr>
          <a:lstStyle/>
          <a:p>
            <a:r>
              <a:rPr lang="en-US" altLang="en-US" sz="3600" b="1" dirty="0" smtClean="0"/>
              <a:t>STATEWIDE </a:t>
            </a:r>
            <a:r>
              <a:rPr lang="en-US" altLang="en-US" sz="3600" b="1" dirty="0"/>
              <a:t>TEAM</a:t>
            </a:r>
          </a:p>
        </p:txBody>
      </p:sp>
      <p:sp>
        <p:nvSpPr>
          <p:cNvPr id="120835" name="Rectangle 3"/>
          <p:cNvSpPr>
            <a:spLocks noGrp="1" noChangeArrowheads="1"/>
          </p:cNvSpPr>
          <p:nvPr>
            <p:ph type="body" idx="1"/>
          </p:nvPr>
        </p:nvSpPr>
        <p:spPr>
          <a:xfrm>
            <a:off x="533400" y="1600200"/>
            <a:ext cx="8077200" cy="4953000"/>
          </a:xfrm>
        </p:spPr>
        <p:txBody>
          <a:bodyPr>
            <a:normAutofit/>
          </a:bodyPr>
          <a:lstStyle/>
          <a:p>
            <a:r>
              <a:rPr lang="en-US" altLang="en-US" b="1" dirty="0" smtClean="0">
                <a:solidFill>
                  <a:schemeClr val="tx1"/>
                </a:solidFill>
              </a:rPr>
              <a:t>Neuropsychiatrist</a:t>
            </a:r>
          </a:p>
          <a:p>
            <a:r>
              <a:rPr lang="en-US" altLang="en-US" b="1" dirty="0" smtClean="0">
                <a:solidFill>
                  <a:schemeClr val="tx1"/>
                </a:solidFill>
              </a:rPr>
              <a:t>Neuropsychologist</a:t>
            </a:r>
          </a:p>
          <a:p>
            <a:r>
              <a:rPr lang="en-US" altLang="en-US" b="1" dirty="0" smtClean="0">
                <a:solidFill>
                  <a:schemeClr val="tx1"/>
                </a:solidFill>
              </a:rPr>
              <a:t>Behavioral Specialist</a:t>
            </a:r>
          </a:p>
          <a:p>
            <a:r>
              <a:rPr lang="en-US" altLang="en-US" b="1" dirty="0" smtClean="0">
                <a:solidFill>
                  <a:schemeClr val="tx1"/>
                </a:solidFill>
              </a:rPr>
              <a:t>Project Coordinator</a:t>
            </a:r>
          </a:p>
          <a:p>
            <a:endParaRPr lang="en-US" altLang="en-US" b="1" dirty="0">
              <a:solidFill>
                <a:srgbClr val="FFFF00"/>
              </a:solidFill>
            </a:endParaRPr>
          </a:p>
          <a:p>
            <a:endParaRPr lang="en-US" altLang="en-US" b="1" dirty="0" smtClean="0">
              <a:solidFill>
                <a:srgbClr val="FFFF00"/>
              </a:solidFill>
            </a:endParaRPr>
          </a:p>
          <a:p>
            <a:r>
              <a:rPr lang="en-US" altLang="en-US" b="1" dirty="0" smtClean="0">
                <a:solidFill>
                  <a:schemeClr val="tx1"/>
                </a:solidFill>
              </a:rPr>
              <a:t>Developed  training materials</a:t>
            </a:r>
          </a:p>
          <a:p>
            <a:endParaRPr lang="en-US" altLang="en-US" b="1" dirty="0">
              <a:solidFill>
                <a:schemeClr val="tx1"/>
              </a:solidFill>
            </a:endParaRPr>
          </a:p>
          <a:p>
            <a:r>
              <a:rPr lang="en-US" altLang="en-US" b="1" dirty="0" smtClean="0">
                <a:solidFill>
                  <a:schemeClr val="tx1"/>
                </a:solidFill>
              </a:rPr>
              <a:t>Worked with “interagency team” from CMHC/AA</a:t>
            </a:r>
            <a:endParaRPr lang="en-US" altLang="en-US" b="1" dirty="0">
              <a:solidFill>
                <a:schemeClr val="tx1"/>
              </a:solidFill>
            </a:endParaRPr>
          </a:p>
        </p:txBody>
      </p:sp>
    </p:spTree>
    <p:extLst>
      <p:ext uri="{BB962C8B-B14F-4D97-AF65-F5344CB8AC3E}">
        <p14:creationId xmlns:p14="http://schemas.microsoft.com/office/powerpoint/2010/main" val="1389097655"/>
      </p:ext>
    </p:extLst>
  </p:cSld>
  <p:clrMapOvr>
    <a:masterClrMapping/>
  </p:clrMapOvr>
  <p:transition advTm="8256"/>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Autofit/>
          </a:bodyPr>
          <a:lstStyle/>
          <a:p>
            <a:r>
              <a:rPr lang="en-US" altLang="en-US" sz="3000" b="1" dirty="0"/>
              <a:t>PILOT SITES: Local Mental Health/Developmental Services Interagency Teams</a:t>
            </a:r>
          </a:p>
        </p:txBody>
      </p:sp>
      <p:sp>
        <p:nvSpPr>
          <p:cNvPr id="121859" name="Rectangle 3"/>
          <p:cNvSpPr>
            <a:spLocks noGrp="1" noChangeArrowheads="1"/>
          </p:cNvSpPr>
          <p:nvPr>
            <p:ph type="body" sz="half" idx="1"/>
          </p:nvPr>
        </p:nvSpPr>
        <p:spPr>
          <a:xfrm>
            <a:off x="381000" y="1928812"/>
            <a:ext cx="5410200" cy="4471988"/>
          </a:xfrm>
        </p:spPr>
        <p:txBody>
          <a:bodyPr>
            <a:normAutofit lnSpcReduction="10000"/>
          </a:bodyPr>
          <a:lstStyle/>
          <a:p>
            <a:pPr marL="411480" lvl="1" indent="0">
              <a:buNone/>
            </a:pPr>
            <a:r>
              <a:rPr lang="en-US" altLang="en-US" sz="2800" dirty="0" smtClean="0">
                <a:solidFill>
                  <a:schemeClr val="tx1"/>
                </a:solidFill>
              </a:rPr>
              <a:t>   </a:t>
            </a:r>
            <a:r>
              <a:rPr lang="en-US" altLang="en-US" sz="2800" u="sng" dirty="0" smtClean="0">
                <a:solidFill>
                  <a:schemeClr val="tx1"/>
                </a:solidFill>
              </a:rPr>
              <a:t>City</a:t>
            </a:r>
            <a:r>
              <a:rPr lang="en-US" altLang="en-US" sz="2800" dirty="0" smtClean="0">
                <a:solidFill>
                  <a:schemeClr val="tx1"/>
                </a:solidFill>
              </a:rPr>
              <a:t>               </a:t>
            </a:r>
            <a:r>
              <a:rPr lang="en-US" altLang="en-US" sz="2800" u="sng" dirty="0" smtClean="0">
                <a:solidFill>
                  <a:schemeClr val="tx1"/>
                </a:solidFill>
              </a:rPr>
              <a:t>Region</a:t>
            </a:r>
          </a:p>
          <a:p>
            <a:pPr lvl="1"/>
            <a:r>
              <a:rPr lang="en-US" altLang="en-US" sz="2800" dirty="0" smtClean="0">
                <a:solidFill>
                  <a:schemeClr val="tx1"/>
                </a:solidFill>
              </a:rPr>
              <a:t>Nashua             VI</a:t>
            </a:r>
            <a:endParaRPr lang="en-US" altLang="en-US" sz="2800" dirty="0">
              <a:solidFill>
                <a:schemeClr val="tx1"/>
              </a:solidFill>
            </a:endParaRPr>
          </a:p>
          <a:p>
            <a:pPr lvl="1"/>
            <a:r>
              <a:rPr lang="en-US" altLang="en-US" sz="2800" dirty="0">
                <a:solidFill>
                  <a:schemeClr val="tx1"/>
                </a:solidFill>
              </a:rPr>
              <a:t>Portsmouth </a:t>
            </a:r>
            <a:r>
              <a:rPr lang="en-US" altLang="en-US" sz="2800" dirty="0" smtClean="0">
                <a:solidFill>
                  <a:schemeClr val="tx1"/>
                </a:solidFill>
              </a:rPr>
              <a:t>     VIII</a:t>
            </a:r>
            <a:endParaRPr lang="en-US" altLang="en-US" sz="2800" dirty="0">
              <a:solidFill>
                <a:schemeClr val="tx1"/>
              </a:solidFill>
            </a:endParaRPr>
          </a:p>
          <a:p>
            <a:pPr lvl="1"/>
            <a:r>
              <a:rPr lang="en-US" altLang="en-US" sz="2800" dirty="0" smtClean="0">
                <a:solidFill>
                  <a:schemeClr val="tx1"/>
                </a:solidFill>
              </a:rPr>
              <a:t>Concord           IV</a:t>
            </a:r>
          </a:p>
          <a:p>
            <a:pPr lvl="1"/>
            <a:r>
              <a:rPr lang="en-US" altLang="en-US" sz="2800" dirty="0" smtClean="0">
                <a:solidFill>
                  <a:schemeClr val="tx1"/>
                </a:solidFill>
              </a:rPr>
              <a:t>Conway            XI</a:t>
            </a:r>
          </a:p>
          <a:p>
            <a:pPr lvl="1"/>
            <a:r>
              <a:rPr lang="en-US" altLang="en-US" sz="2800" dirty="0" smtClean="0">
                <a:solidFill>
                  <a:schemeClr val="tx1"/>
                </a:solidFill>
              </a:rPr>
              <a:t>Lebanon/</a:t>
            </a:r>
          </a:p>
          <a:p>
            <a:pPr marL="411480" lvl="1" indent="0">
              <a:buNone/>
            </a:pPr>
            <a:r>
              <a:rPr lang="en-US" altLang="en-US" sz="2800" dirty="0">
                <a:solidFill>
                  <a:schemeClr val="tx1"/>
                </a:solidFill>
              </a:rPr>
              <a:t> </a:t>
            </a:r>
            <a:r>
              <a:rPr lang="en-US" altLang="en-US" sz="2800" dirty="0" smtClean="0">
                <a:solidFill>
                  <a:schemeClr val="tx1"/>
                </a:solidFill>
              </a:rPr>
              <a:t>     Hanover       XII</a:t>
            </a:r>
          </a:p>
          <a:p>
            <a:pPr lvl="1"/>
            <a:r>
              <a:rPr lang="en-US" altLang="en-US" sz="2800" dirty="0" smtClean="0">
                <a:solidFill>
                  <a:schemeClr val="tx1"/>
                </a:solidFill>
              </a:rPr>
              <a:t>Claremont/</a:t>
            </a:r>
          </a:p>
          <a:p>
            <a:pPr marL="411480" lvl="1" indent="0">
              <a:buNone/>
            </a:pPr>
            <a:r>
              <a:rPr lang="en-US" altLang="en-US" sz="2800" dirty="0" smtClean="0">
                <a:solidFill>
                  <a:schemeClr val="tx1"/>
                </a:solidFill>
              </a:rPr>
              <a:t>      Newport        II</a:t>
            </a:r>
            <a:endParaRPr lang="en-US" altLang="en-US" sz="2800"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733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39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696200" cy="1295401"/>
          </a:xfrm>
        </p:spPr>
        <p:txBody>
          <a:bodyPr/>
          <a:lstStyle/>
          <a:p>
            <a:r>
              <a:rPr lang="en-US" sz="3400" b="1" dirty="0" smtClean="0"/>
              <a:t>The Inpatient Model: 1992-2009</a:t>
            </a:r>
            <a:endParaRPr lang="en-US" sz="3400" b="1" dirty="0"/>
          </a:p>
        </p:txBody>
      </p:sp>
      <p:sp>
        <p:nvSpPr>
          <p:cNvPr id="3" name="Text Placeholder 2"/>
          <p:cNvSpPr>
            <a:spLocks noGrp="1"/>
          </p:cNvSpPr>
          <p:nvPr>
            <p:ph type="body" idx="1"/>
          </p:nvPr>
        </p:nvSpPr>
        <p:spPr/>
        <p:txBody>
          <a:bodyPr/>
          <a:lstStyle/>
          <a:p>
            <a:r>
              <a:rPr lang="en-US" dirty="0" smtClean="0"/>
              <a:t>New Hampshire Hospital</a:t>
            </a:r>
            <a:endParaRPr lang="en-US" dirty="0"/>
          </a:p>
        </p:txBody>
      </p:sp>
    </p:spTree>
    <p:extLst>
      <p:ext uri="{BB962C8B-B14F-4D97-AF65-F5344CB8AC3E}">
        <p14:creationId xmlns:p14="http://schemas.microsoft.com/office/powerpoint/2010/main" val="28284916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152400"/>
            <a:ext cx="8686800" cy="1447800"/>
          </a:xfrm>
        </p:spPr>
        <p:txBody>
          <a:bodyPr>
            <a:normAutofit fontScale="90000"/>
          </a:bodyPr>
          <a:lstStyle/>
          <a:p>
            <a:r>
              <a:rPr lang="en-US" altLang="en-US" sz="3600" b="1" dirty="0" smtClean="0"/>
              <a:t>Goal of the Program: Broaden </a:t>
            </a:r>
            <a:r>
              <a:rPr lang="en-US" altLang="en-US" sz="3600" b="1" dirty="0"/>
              <a:t>Scope of Local Interagency Teams</a:t>
            </a:r>
          </a:p>
        </p:txBody>
      </p:sp>
      <p:sp>
        <p:nvSpPr>
          <p:cNvPr id="123907" name="Rectangle 3"/>
          <p:cNvSpPr>
            <a:spLocks noGrp="1" noChangeArrowheads="1"/>
          </p:cNvSpPr>
          <p:nvPr>
            <p:ph type="body" idx="1"/>
          </p:nvPr>
        </p:nvSpPr>
        <p:spPr>
          <a:xfrm>
            <a:off x="457200" y="1752600"/>
            <a:ext cx="8382000" cy="4876800"/>
          </a:xfrm>
          <a:noFill/>
        </p:spPr>
        <p:txBody>
          <a:bodyPr>
            <a:normAutofit fontScale="85000" lnSpcReduction="20000"/>
          </a:bodyPr>
          <a:lstStyle/>
          <a:p>
            <a:pPr marL="114300" indent="0">
              <a:buClr>
                <a:schemeClr val="bg2"/>
              </a:buClr>
              <a:buNone/>
            </a:pPr>
            <a:r>
              <a:rPr lang="en-US" altLang="en-US" sz="2800" b="1" dirty="0" smtClean="0">
                <a:solidFill>
                  <a:schemeClr val="tx1"/>
                </a:solidFill>
              </a:rPr>
              <a:t>Education:</a:t>
            </a:r>
          </a:p>
          <a:p>
            <a:pPr marL="114300" indent="0">
              <a:buClr>
                <a:schemeClr val="bg2"/>
              </a:buClr>
              <a:buNone/>
            </a:pPr>
            <a:r>
              <a:rPr lang="en-US" altLang="en-US" sz="2800" b="1" dirty="0">
                <a:solidFill>
                  <a:schemeClr val="tx1"/>
                </a:solidFill>
              </a:rPr>
              <a:t>-</a:t>
            </a:r>
            <a:r>
              <a:rPr lang="en-US" altLang="en-US" sz="2800" b="1" dirty="0" smtClean="0">
                <a:solidFill>
                  <a:schemeClr val="tx1"/>
                </a:solidFill>
              </a:rPr>
              <a:t>Local </a:t>
            </a:r>
            <a:r>
              <a:rPr lang="en-US" altLang="en-US" sz="2800" b="1" dirty="0">
                <a:solidFill>
                  <a:schemeClr val="tx1"/>
                </a:solidFill>
              </a:rPr>
              <a:t>Planning Retreats </a:t>
            </a:r>
            <a:endParaRPr lang="en-US" altLang="en-US" sz="2800" b="1" dirty="0" smtClean="0">
              <a:solidFill>
                <a:schemeClr val="tx1"/>
              </a:solidFill>
            </a:endParaRPr>
          </a:p>
          <a:p>
            <a:pPr lvl="1">
              <a:buClr>
                <a:schemeClr val="bg2"/>
              </a:buClr>
              <a:buFont typeface="Wingdings" pitchFamily="2" charset="2"/>
              <a:buChar char="§"/>
            </a:pPr>
            <a:r>
              <a:rPr lang="en-US" altLang="en-US" sz="2400" b="1" dirty="0" smtClean="0">
                <a:solidFill>
                  <a:schemeClr val="tx1"/>
                </a:solidFill>
              </a:rPr>
              <a:t>Sample </a:t>
            </a:r>
            <a:r>
              <a:rPr lang="en-US" altLang="en-US" sz="2400" b="1" dirty="0">
                <a:solidFill>
                  <a:schemeClr val="tx1"/>
                </a:solidFill>
              </a:rPr>
              <a:t>of Pilot Site Training:</a:t>
            </a:r>
          </a:p>
          <a:p>
            <a:pPr lvl="1">
              <a:buFontTx/>
              <a:buChar char="•"/>
            </a:pPr>
            <a:r>
              <a:rPr lang="en-US" altLang="en-US" sz="2400" b="1" dirty="0">
                <a:solidFill>
                  <a:schemeClr val="tx1"/>
                </a:solidFill>
              </a:rPr>
              <a:t>Neurobehavioral Consequences of TBI</a:t>
            </a:r>
          </a:p>
          <a:p>
            <a:pPr lvl="1">
              <a:buFontTx/>
              <a:buChar char="•"/>
            </a:pPr>
            <a:r>
              <a:rPr lang="en-US" altLang="en-US" sz="2400" b="1" dirty="0">
                <a:solidFill>
                  <a:schemeClr val="tx1"/>
                </a:solidFill>
              </a:rPr>
              <a:t>How to Modify Treatment When Your Client has Neuropsychological </a:t>
            </a:r>
            <a:r>
              <a:rPr lang="en-US" altLang="en-US" sz="2400" b="1" dirty="0" smtClean="0">
                <a:solidFill>
                  <a:schemeClr val="tx1"/>
                </a:solidFill>
              </a:rPr>
              <a:t>Deficits</a:t>
            </a:r>
          </a:p>
          <a:p>
            <a:pPr lvl="1">
              <a:buFontTx/>
              <a:buChar char="•"/>
            </a:pPr>
            <a:endParaRPr lang="en-US" altLang="en-US" b="1" dirty="0" smtClean="0">
              <a:solidFill>
                <a:schemeClr val="tx1"/>
              </a:solidFill>
            </a:endParaRPr>
          </a:p>
          <a:p>
            <a:pPr marL="114300" indent="0">
              <a:buNone/>
            </a:pPr>
            <a:r>
              <a:rPr lang="en-US" altLang="en-US" b="1" dirty="0" smtClean="0">
                <a:solidFill>
                  <a:schemeClr val="tx1"/>
                </a:solidFill>
              </a:rPr>
              <a:t>- </a:t>
            </a:r>
            <a:r>
              <a:rPr lang="en-US" altLang="en-US" sz="3100" b="1" dirty="0" smtClean="0">
                <a:solidFill>
                  <a:schemeClr val="tx1"/>
                </a:solidFill>
              </a:rPr>
              <a:t>Other educational trainings, conferences</a:t>
            </a:r>
            <a:endParaRPr lang="en-US" altLang="en-US" sz="3100" b="1" dirty="0">
              <a:solidFill>
                <a:schemeClr val="tx1"/>
              </a:solidFill>
            </a:endParaRPr>
          </a:p>
          <a:p>
            <a:pPr>
              <a:buClr>
                <a:schemeClr val="bg2"/>
              </a:buClr>
              <a:buFont typeface="Wingdings" pitchFamily="2" charset="2"/>
              <a:buChar char="§"/>
            </a:pPr>
            <a:endParaRPr lang="en-US" altLang="en-US" sz="2800" b="1" dirty="0" smtClean="0">
              <a:solidFill>
                <a:schemeClr val="tx1"/>
              </a:solidFill>
            </a:endParaRPr>
          </a:p>
          <a:p>
            <a:pPr marL="114300" indent="0">
              <a:buClr>
                <a:schemeClr val="bg2"/>
              </a:buClr>
              <a:buNone/>
            </a:pPr>
            <a:r>
              <a:rPr lang="en-US" altLang="en-US" sz="2800" b="1" dirty="0" smtClean="0">
                <a:solidFill>
                  <a:schemeClr val="tx1"/>
                </a:solidFill>
              </a:rPr>
              <a:t>Consultations </a:t>
            </a:r>
            <a:r>
              <a:rPr lang="en-US" altLang="en-US" sz="2800" b="1" dirty="0">
                <a:solidFill>
                  <a:schemeClr val="tx1"/>
                </a:solidFill>
              </a:rPr>
              <a:t>and </a:t>
            </a:r>
            <a:r>
              <a:rPr lang="en-US" altLang="en-US" sz="2800" b="1" dirty="0" smtClean="0">
                <a:solidFill>
                  <a:schemeClr val="tx1"/>
                </a:solidFill>
              </a:rPr>
              <a:t>Mentoring:</a:t>
            </a:r>
            <a:endParaRPr lang="en-US" altLang="en-US" sz="2800" b="1" dirty="0">
              <a:solidFill>
                <a:schemeClr val="tx1"/>
              </a:solidFill>
            </a:endParaRPr>
          </a:p>
          <a:p>
            <a:pPr lvl="1">
              <a:buClr>
                <a:schemeClr val="bg2"/>
              </a:buClr>
              <a:buFont typeface="Wingdings" pitchFamily="2" charset="2"/>
              <a:buChar char="§"/>
            </a:pPr>
            <a:r>
              <a:rPr lang="en-US" altLang="en-US" sz="2400" b="1" dirty="0">
                <a:solidFill>
                  <a:schemeClr val="tx1"/>
                </a:solidFill>
              </a:rPr>
              <a:t>Role modeling of team collaboration</a:t>
            </a:r>
          </a:p>
          <a:p>
            <a:pPr lvl="1">
              <a:buClr>
                <a:schemeClr val="bg2"/>
              </a:buClr>
              <a:buFont typeface="Wingdings" pitchFamily="2" charset="2"/>
              <a:buChar char="§"/>
            </a:pPr>
            <a:r>
              <a:rPr lang="en-US" altLang="en-US" sz="2400" b="1" dirty="0">
                <a:solidFill>
                  <a:schemeClr val="tx1"/>
                </a:solidFill>
              </a:rPr>
              <a:t>3 consultations in each pilot site, with responsibility for consultation moving over time from state team to local team</a:t>
            </a:r>
          </a:p>
          <a:p>
            <a:pPr lvl="1">
              <a:buClr>
                <a:schemeClr val="bg2"/>
              </a:buClr>
              <a:buFont typeface="Wingdings" pitchFamily="2" charset="2"/>
              <a:buChar char="§"/>
            </a:pPr>
            <a:r>
              <a:rPr lang="en-US" altLang="en-US" sz="2400" b="1" dirty="0">
                <a:solidFill>
                  <a:schemeClr val="tx1"/>
                </a:solidFill>
              </a:rPr>
              <a:t>Quarterly mentoring meetings</a:t>
            </a:r>
          </a:p>
          <a:p>
            <a:pPr lvl="1">
              <a:buClr>
                <a:schemeClr val="bg2"/>
              </a:buClr>
              <a:buFont typeface="Wingdings" pitchFamily="2" charset="2"/>
              <a:buChar char="§"/>
            </a:pPr>
            <a:r>
              <a:rPr lang="en-US" altLang="en-US" sz="2400" b="1" dirty="0">
                <a:solidFill>
                  <a:schemeClr val="tx1"/>
                </a:solidFill>
              </a:rPr>
              <a:t>Discipline-specific peer supervision</a:t>
            </a:r>
          </a:p>
          <a:p>
            <a:pPr>
              <a:buClr>
                <a:schemeClr val="bg2"/>
              </a:buClr>
              <a:buFont typeface="Wingdings" pitchFamily="2" charset="2"/>
              <a:buChar char="§"/>
            </a:pPr>
            <a:endParaRPr lang="en-US" altLang="en-US" sz="2800" dirty="0"/>
          </a:p>
          <a:p>
            <a:pPr>
              <a:buClr>
                <a:schemeClr val="bg2"/>
              </a:buClr>
              <a:buFont typeface="Wingdings" pitchFamily="2" charset="2"/>
              <a:buNone/>
            </a:pPr>
            <a:endParaRPr lang="en-US" altLang="en-US" sz="2800" dirty="0"/>
          </a:p>
        </p:txBody>
      </p:sp>
    </p:spTree>
    <p:extLst>
      <p:ext uri="{BB962C8B-B14F-4D97-AF65-F5344CB8AC3E}">
        <p14:creationId xmlns:p14="http://schemas.microsoft.com/office/powerpoint/2010/main" val="2811522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04800" y="76200"/>
            <a:ext cx="8382000" cy="1752600"/>
          </a:xfrm>
        </p:spPr>
        <p:txBody>
          <a:bodyPr>
            <a:normAutofit/>
          </a:bodyPr>
          <a:lstStyle/>
          <a:p>
            <a:r>
              <a:rPr lang="en-US" altLang="en-US" sz="3200" b="1" dirty="0"/>
              <a:t>Goal: Enhance Capacity of Local Providers, survivors and family</a:t>
            </a:r>
          </a:p>
        </p:txBody>
      </p:sp>
      <p:sp>
        <p:nvSpPr>
          <p:cNvPr id="129027" name="Rectangle 3"/>
          <p:cNvSpPr>
            <a:spLocks noGrp="1" noChangeArrowheads="1"/>
          </p:cNvSpPr>
          <p:nvPr>
            <p:ph type="body" idx="1"/>
          </p:nvPr>
        </p:nvSpPr>
        <p:spPr>
          <a:xfrm>
            <a:off x="457200" y="1752600"/>
            <a:ext cx="8305800" cy="4800600"/>
          </a:xfrm>
          <a:noFill/>
        </p:spPr>
        <p:txBody>
          <a:bodyPr>
            <a:normAutofit lnSpcReduction="10000"/>
          </a:bodyPr>
          <a:lstStyle/>
          <a:p>
            <a:pPr>
              <a:buClr>
                <a:schemeClr val="tx1"/>
              </a:buClr>
              <a:buFont typeface="Wingdings" pitchFamily="2" charset="2"/>
              <a:buChar char="§"/>
            </a:pPr>
            <a:r>
              <a:rPr lang="en-US" altLang="en-US" sz="2800" b="1" dirty="0">
                <a:solidFill>
                  <a:schemeClr val="tx1"/>
                </a:solidFill>
              </a:rPr>
              <a:t>Local team identifies Key Service Providers and support </a:t>
            </a:r>
            <a:r>
              <a:rPr lang="en-US" altLang="en-US" sz="2800" b="1" dirty="0" smtClean="0">
                <a:solidFill>
                  <a:schemeClr val="tx1"/>
                </a:solidFill>
              </a:rPr>
              <a:t>groups</a:t>
            </a:r>
          </a:p>
          <a:p>
            <a:pPr>
              <a:buClr>
                <a:schemeClr val="tx1"/>
              </a:buClr>
              <a:buFont typeface="Wingdings" pitchFamily="2" charset="2"/>
              <a:buChar char="§"/>
            </a:pPr>
            <a:endParaRPr lang="en-US" altLang="en-US" sz="2800" b="1" dirty="0">
              <a:solidFill>
                <a:schemeClr val="tx1"/>
              </a:solidFill>
            </a:endParaRPr>
          </a:p>
          <a:p>
            <a:pPr>
              <a:buClr>
                <a:schemeClr val="tx1"/>
              </a:buClr>
              <a:buFont typeface="Wingdings" pitchFamily="2" charset="2"/>
              <a:buChar char="§"/>
            </a:pPr>
            <a:r>
              <a:rPr lang="en-US" altLang="en-US" sz="2800" b="1" dirty="0">
                <a:solidFill>
                  <a:schemeClr val="tx1"/>
                </a:solidFill>
              </a:rPr>
              <a:t>Local Provider/Support Organization </a:t>
            </a:r>
            <a:r>
              <a:rPr lang="en-US" altLang="en-US" sz="2800" b="1" dirty="0" smtClean="0">
                <a:solidFill>
                  <a:schemeClr val="tx1"/>
                </a:solidFill>
              </a:rPr>
              <a:t>Conference</a:t>
            </a:r>
          </a:p>
          <a:p>
            <a:pPr>
              <a:buClr>
                <a:schemeClr val="tx1"/>
              </a:buClr>
              <a:buFont typeface="Wingdings" pitchFamily="2" charset="2"/>
              <a:buChar char="§"/>
            </a:pPr>
            <a:endParaRPr lang="en-US" altLang="en-US" sz="2800" b="1" dirty="0">
              <a:solidFill>
                <a:schemeClr val="tx1"/>
              </a:solidFill>
            </a:endParaRPr>
          </a:p>
          <a:p>
            <a:pPr>
              <a:buClr>
                <a:schemeClr val="tx1"/>
              </a:buClr>
              <a:buFont typeface="Wingdings" pitchFamily="2" charset="2"/>
              <a:buChar char="§"/>
            </a:pPr>
            <a:r>
              <a:rPr lang="en-US" altLang="en-US" sz="2800" b="1" dirty="0">
                <a:solidFill>
                  <a:schemeClr val="tx1"/>
                </a:solidFill>
              </a:rPr>
              <a:t>Enhance Resources: website, annual BIANH </a:t>
            </a:r>
            <a:r>
              <a:rPr lang="en-US" altLang="en-US" sz="2800" b="1" dirty="0" smtClean="0">
                <a:solidFill>
                  <a:schemeClr val="tx1"/>
                </a:solidFill>
              </a:rPr>
              <a:t>conference</a:t>
            </a:r>
          </a:p>
          <a:p>
            <a:pPr>
              <a:buClr>
                <a:schemeClr val="tx1"/>
              </a:buClr>
              <a:buFont typeface="Wingdings" pitchFamily="2" charset="2"/>
              <a:buChar char="§"/>
            </a:pPr>
            <a:endParaRPr lang="en-US" altLang="en-US" sz="2800" b="1" dirty="0">
              <a:solidFill>
                <a:schemeClr val="tx1"/>
              </a:solidFill>
            </a:endParaRPr>
          </a:p>
          <a:p>
            <a:pPr>
              <a:buClr>
                <a:schemeClr val="tx1"/>
              </a:buClr>
              <a:buFont typeface="Wingdings" pitchFamily="2" charset="2"/>
              <a:buChar char="§"/>
            </a:pPr>
            <a:r>
              <a:rPr lang="en-US" altLang="en-US" sz="2800" b="1" dirty="0">
                <a:solidFill>
                  <a:schemeClr val="tx1"/>
                </a:solidFill>
              </a:rPr>
              <a:t>Just in Time Learning</a:t>
            </a:r>
          </a:p>
        </p:txBody>
      </p:sp>
    </p:spTree>
    <p:extLst>
      <p:ext uri="{BB962C8B-B14F-4D97-AF65-F5344CB8AC3E}">
        <p14:creationId xmlns:p14="http://schemas.microsoft.com/office/powerpoint/2010/main" val="12531281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p:txBody>
          <a:bodyPr>
            <a:normAutofit fontScale="90000"/>
          </a:bodyPr>
          <a:lstStyle/>
          <a:p>
            <a:r>
              <a:rPr lang="en-US" altLang="en-US" sz="3600" b="1" dirty="0"/>
              <a:t>Enhanced </a:t>
            </a:r>
            <a:r>
              <a:rPr lang="en-US" altLang="en-US" sz="3600" b="1" dirty="0" smtClean="0"/>
              <a:t>Resources and Education: </a:t>
            </a:r>
            <a:r>
              <a:rPr lang="en-US" altLang="en-US" sz="3600" b="1" dirty="0"/>
              <a:t>BIANH Conference</a:t>
            </a:r>
          </a:p>
        </p:txBody>
      </p:sp>
      <p:sp>
        <p:nvSpPr>
          <p:cNvPr id="131077" name="Rectangle 1029"/>
          <p:cNvSpPr>
            <a:spLocks noGrp="1" noChangeArrowheads="1"/>
          </p:cNvSpPr>
          <p:nvPr>
            <p:ph type="body" idx="1"/>
          </p:nvPr>
        </p:nvSpPr>
        <p:spPr>
          <a:xfrm>
            <a:off x="457200" y="1752600"/>
            <a:ext cx="8382000" cy="5105400"/>
          </a:xfrm>
        </p:spPr>
        <p:txBody>
          <a:bodyPr>
            <a:normAutofit fontScale="92500" lnSpcReduction="20000"/>
          </a:bodyPr>
          <a:lstStyle/>
          <a:p>
            <a:pPr>
              <a:spcBef>
                <a:spcPct val="0"/>
              </a:spcBef>
              <a:buFont typeface="Wingdings" pitchFamily="2" charset="2"/>
              <a:buChar char="§"/>
            </a:pPr>
            <a:r>
              <a:rPr lang="en-US" altLang="en-US" b="1" dirty="0">
                <a:solidFill>
                  <a:schemeClr val="tx1"/>
                </a:solidFill>
              </a:rPr>
              <a:t>Local Provider/Support Network </a:t>
            </a:r>
            <a:r>
              <a:rPr lang="en-US" altLang="en-US" b="1" dirty="0" smtClean="0">
                <a:solidFill>
                  <a:schemeClr val="tx1"/>
                </a:solidFill>
              </a:rPr>
              <a:t>Conferences (6 regions, with 80-100+ attendees)</a:t>
            </a:r>
          </a:p>
          <a:p>
            <a:pPr>
              <a:spcBef>
                <a:spcPct val="0"/>
              </a:spcBef>
              <a:buFont typeface="Wingdings" pitchFamily="2" charset="2"/>
              <a:buChar char="§"/>
            </a:pPr>
            <a:endParaRPr lang="en-US" altLang="en-US" sz="2400" b="1" dirty="0">
              <a:solidFill>
                <a:schemeClr val="tx1"/>
              </a:solidFill>
            </a:endParaRPr>
          </a:p>
          <a:p>
            <a:pPr>
              <a:spcBef>
                <a:spcPct val="0"/>
              </a:spcBef>
              <a:buFont typeface="Wingdings" pitchFamily="2" charset="2"/>
              <a:buChar char="§"/>
            </a:pPr>
            <a:r>
              <a:rPr lang="en-US" altLang="en-US" sz="2400" b="1" dirty="0" smtClean="0">
                <a:solidFill>
                  <a:schemeClr val="tx1"/>
                </a:solidFill>
              </a:rPr>
              <a:t>2 consecutive BIANH annual conferences: Neurobehavioral </a:t>
            </a:r>
            <a:r>
              <a:rPr lang="en-US" altLang="en-US" sz="2400" b="1" dirty="0">
                <a:solidFill>
                  <a:schemeClr val="tx1"/>
                </a:solidFill>
              </a:rPr>
              <a:t>Track w/ 100+ </a:t>
            </a:r>
            <a:r>
              <a:rPr lang="en-US" altLang="en-US" sz="2400" b="1" dirty="0" smtClean="0">
                <a:solidFill>
                  <a:schemeClr val="tx1"/>
                </a:solidFill>
              </a:rPr>
              <a:t>attendance</a:t>
            </a:r>
          </a:p>
          <a:p>
            <a:pPr>
              <a:spcBef>
                <a:spcPct val="0"/>
              </a:spcBef>
              <a:buFont typeface="Wingdings" pitchFamily="2" charset="2"/>
              <a:buChar char="§"/>
            </a:pPr>
            <a:endParaRPr lang="en-US" altLang="en-US" sz="2400" b="1" dirty="0">
              <a:solidFill>
                <a:schemeClr val="tx1"/>
              </a:solidFill>
            </a:endParaRPr>
          </a:p>
          <a:p>
            <a:pPr>
              <a:spcBef>
                <a:spcPct val="0"/>
              </a:spcBef>
              <a:buFont typeface="Wingdings" pitchFamily="2" charset="2"/>
              <a:buChar char="§"/>
            </a:pPr>
            <a:r>
              <a:rPr lang="en-US" altLang="en-US" sz="2400" b="1" dirty="0">
                <a:solidFill>
                  <a:schemeClr val="tx1"/>
                </a:solidFill>
              </a:rPr>
              <a:t>Sample of topics</a:t>
            </a:r>
            <a:r>
              <a:rPr lang="en-US" altLang="en-US" sz="2400" b="1" dirty="0" smtClean="0">
                <a:solidFill>
                  <a:schemeClr val="tx1"/>
                </a:solidFill>
              </a:rPr>
              <a:t>:</a:t>
            </a:r>
          </a:p>
          <a:p>
            <a:pPr>
              <a:spcBef>
                <a:spcPct val="0"/>
              </a:spcBef>
              <a:buFont typeface="Wingdings" pitchFamily="2" charset="2"/>
              <a:buChar char="§"/>
            </a:pPr>
            <a:endParaRPr lang="en-US" altLang="en-US" sz="2400" b="1" dirty="0">
              <a:solidFill>
                <a:schemeClr val="tx1"/>
              </a:solidFill>
            </a:endParaRPr>
          </a:p>
          <a:p>
            <a:pPr lvl="1">
              <a:spcBef>
                <a:spcPct val="0"/>
              </a:spcBef>
              <a:buFont typeface="Wingdings" pitchFamily="2" charset="2"/>
              <a:buChar char="§"/>
            </a:pPr>
            <a:r>
              <a:rPr lang="en-US" altLang="en-US" sz="2400" b="1" dirty="0">
                <a:solidFill>
                  <a:schemeClr val="tx1"/>
                </a:solidFill>
                <a:cs typeface="Times New Roman" pitchFamily="18" charset="0"/>
              </a:rPr>
              <a:t>Cognitive </a:t>
            </a:r>
            <a:r>
              <a:rPr lang="en-US" altLang="en-US" sz="2400" b="1" dirty="0" err="1">
                <a:solidFill>
                  <a:schemeClr val="tx1"/>
                </a:solidFill>
                <a:cs typeface="Times New Roman" pitchFamily="18" charset="0"/>
              </a:rPr>
              <a:t>Sequelae</a:t>
            </a:r>
            <a:r>
              <a:rPr lang="en-US" altLang="en-US" sz="2400" b="1" dirty="0">
                <a:solidFill>
                  <a:schemeClr val="tx1"/>
                </a:solidFill>
                <a:cs typeface="Times New Roman" pitchFamily="18" charset="0"/>
              </a:rPr>
              <a:t>: </a:t>
            </a:r>
            <a:r>
              <a:rPr lang="en-US" altLang="en-US" sz="2400" b="1" dirty="0" smtClean="0">
                <a:solidFill>
                  <a:schemeClr val="tx1"/>
                </a:solidFill>
                <a:cs typeface="Times New Roman" pitchFamily="18" charset="0"/>
              </a:rPr>
              <a:t>Assessment </a:t>
            </a:r>
            <a:r>
              <a:rPr lang="en-US" altLang="en-US" sz="2400" b="1" dirty="0">
                <a:solidFill>
                  <a:schemeClr val="tx1"/>
                </a:solidFill>
                <a:cs typeface="Times New Roman" pitchFamily="18" charset="0"/>
              </a:rPr>
              <a:t>and Implications</a:t>
            </a:r>
            <a:r>
              <a:rPr lang="en-US" altLang="en-US" sz="2400" b="1" dirty="0">
                <a:solidFill>
                  <a:schemeClr val="tx1"/>
                </a:solidFill>
              </a:rPr>
              <a:t> </a:t>
            </a:r>
            <a:endParaRPr lang="en-US" altLang="en-US" sz="2400" b="1" dirty="0" smtClean="0">
              <a:solidFill>
                <a:schemeClr val="tx1"/>
              </a:solidFill>
            </a:endParaRPr>
          </a:p>
          <a:p>
            <a:pPr lvl="1">
              <a:spcBef>
                <a:spcPct val="0"/>
              </a:spcBef>
              <a:buFont typeface="Wingdings" pitchFamily="2" charset="2"/>
              <a:buChar char="§"/>
            </a:pPr>
            <a:endParaRPr lang="en-US" altLang="en-US" sz="2400" b="1" dirty="0">
              <a:solidFill>
                <a:schemeClr val="tx1"/>
              </a:solidFill>
            </a:endParaRPr>
          </a:p>
          <a:p>
            <a:pPr lvl="1">
              <a:spcBef>
                <a:spcPct val="0"/>
              </a:spcBef>
              <a:buFont typeface="Wingdings" pitchFamily="2" charset="2"/>
              <a:buChar char="§"/>
            </a:pPr>
            <a:r>
              <a:rPr lang="en-US" altLang="en-US" sz="2400" b="1" dirty="0">
                <a:solidFill>
                  <a:schemeClr val="tx1"/>
                </a:solidFill>
              </a:rPr>
              <a:t>Neuropsychiatric Aspects of TBI Across the Lifespan: Children, Adults, and Older </a:t>
            </a:r>
            <a:r>
              <a:rPr lang="en-US" altLang="en-US" sz="2400" b="1" dirty="0" smtClean="0">
                <a:solidFill>
                  <a:schemeClr val="tx1"/>
                </a:solidFill>
              </a:rPr>
              <a:t>Adults</a:t>
            </a:r>
          </a:p>
          <a:p>
            <a:pPr lvl="1">
              <a:spcBef>
                <a:spcPct val="0"/>
              </a:spcBef>
              <a:buFont typeface="Wingdings" pitchFamily="2" charset="2"/>
              <a:buChar char="§"/>
            </a:pPr>
            <a:endParaRPr lang="en-US" altLang="en-US" sz="2400" b="1" dirty="0">
              <a:solidFill>
                <a:schemeClr val="tx1"/>
              </a:solidFill>
            </a:endParaRPr>
          </a:p>
          <a:p>
            <a:pPr lvl="1">
              <a:spcBef>
                <a:spcPct val="0"/>
              </a:spcBef>
              <a:buFont typeface="Wingdings" pitchFamily="2" charset="2"/>
              <a:buChar char="§"/>
            </a:pPr>
            <a:r>
              <a:rPr lang="en-US" altLang="en-US" sz="2400" b="1" dirty="0">
                <a:solidFill>
                  <a:schemeClr val="tx1"/>
                </a:solidFill>
              </a:rPr>
              <a:t>Psychopharmacological Issues in the Management of Neurobehavioral </a:t>
            </a:r>
            <a:r>
              <a:rPr lang="en-US" altLang="en-US" sz="2400" b="1" dirty="0" err="1">
                <a:solidFill>
                  <a:schemeClr val="tx1"/>
                </a:solidFill>
              </a:rPr>
              <a:t>Sequelae</a:t>
            </a:r>
            <a:r>
              <a:rPr lang="en-US" altLang="en-US" sz="2400" b="1" dirty="0">
                <a:solidFill>
                  <a:schemeClr val="tx1"/>
                </a:solidFill>
              </a:rPr>
              <a:t> of </a:t>
            </a:r>
            <a:r>
              <a:rPr lang="en-US" altLang="en-US" sz="2400" b="1" dirty="0" smtClean="0">
                <a:solidFill>
                  <a:schemeClr val="tx1"/>
                </a:solidFill>
              </a:rPr>
              <a:t>TBI</a:t>
            </a:r>
          </a:p>
          <a:p>
            <a:pPr lvl="1">
              <a:spcBef>
                <a:spcPct val="0"/>
              </a:spcBef>
              <a:buFont typeface="Wingdings" pitchFamily="2" charset="2"/>
              <a:buChar char="§"/>
            </a:pPr>
            <a:endParaRPr lang="en-US" altLang="en-US" sz="2400" b="1" dirty="0">
              <a:solidFill>
                <a:schemeClr val="tx1"/>
              </a:solidFill>
            </a:endParaRPr>
          </a:p>
          <a:p>
            <a:pPr lvl="1">
              <a:spcBef>
                <a:spcPct val="0"/>
              </a:spcBef>
              <a:buFont typeface="Wingdings" pitchFamily="2" charset="2"/>
              <a:buChar char="§"/>
            </a:pPr>
            <a:r>
              <a:rPr lang="en-US" altLang="en-US" sz="2400" b="1" dirty="0">
                <a:solidFill>
                  <a:schemeClr val="tx1"/>
                </a:solidFill>
                <a:cs typeface="Times New Roman" pitchFamily="18" charset="0"/>
              </a:rPr>
              <a:t>The Basics of Behavioral Interventions: Weaving Behavioral Momentum Into Everyday Life</a:t>
            </a:r>
            <a:r>
              <a:rPr lang="en-US" altLang="en-US" sz="2400" b="1" dirty="0">
                <a:solidFill>
                  <a:schemeClr val="tx1"/>
                </a:solidFill>
              </a:rPr>
              <a:t> </a:t>
            </a:r>
          </a:p>
          <a:p>
            <a:pPr>
              <a:spcBef>
                <a:spcPct val="0"/>
              </a:spcBef>
              <a:buFontTx/>
              <a:buNone/>
            </a:pPr>
            <a:endParaRPr lang="en-US" altLang="en-US" sz="2400" dirty="0"/>
          </a:p>
          <a:p>
            <a:endParaRPr lang="en-US" altLang="en-US" sz="2800" dirty="0"/>
          </a:p>
        </p:txBody>
      </p:sp>
    </p:spTree>
    <p:extLst>
      <p:ext uri="{BB962C8B-B14F-4D97-AF65-F5344CB8AC3E}">
        <p14:creationId xmlns:p14="http://schemas.microsoft.com/office/powerpoint/2010/main" val="382923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117764" y="0"/>
            <a:ext cx="8991600" cy="1752600"/>
          </a:xfrm>
        </p:spPr>
        <p:txBody>
          <a:bodyPr/>
          <a:lstStyle/>
          <a:p>
            <a:r>
              <a:rPr lang="en-US" altLang="en-US" sz="2800" dirty="0" smtClean="0"/>
              <a:t>WEBSITE:</a:t>
            </a:r>
            <a:r>
              <a:rPr lang="en-US" altLang="en-US" sz="2800" dirty="0">
                <a:solidFill>
                  <a:srgbClr val="FF0000"/>
                </a:solidFill>
              </a:rPr>
              <a:t/>
            </a:r>
            <a:br>
              <a:rPr lang="en-US" altLang="en-US" sz="2800" dirty="0">
                <a:solidFill>
                  <a:srgbClr val="FF0000"/>
                </a:solidFill>
              </a:rPr>
            </a:br>
            <a:r>
              <a:rPr lang="en-US" altLang="en-US" sz="2400" b="1" dirty="0">
                <a:solidFill>
                  <a:srgbClr val="FF0000"/>
                </a:solidFill>
              </a:rPr>
              <a:t>http://nhdds.org/programs/tbi/response</a:t>
            </a:r>
            <a:r>
              <a:rPr lang="en-US" altLang="en-US" sz="2800" b="1" dirty="0">
                <a:solidFill>
                  <a:srgbClr val="FF0000"/>
                </a:solidFill>
              </a:rPr>
              <a:t>/</a:t>
            </a:r>
          </a:p>
        </p:txBody>
      </p:sp>
      <p:pic>
        <p:nvPicPr>
          <p:cNvPr id="132099"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3050"/>
            <a:ext cx="7086600" cy="531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169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normAutofit fontScale="90000"/>
          </a:bodyPr>
          <a:lstStyle/>
          <a:p>
            <a:r>
              <a:rPr lang="en-US" altLang="en-US" sz="3600" b="1" dirty="0"/>
              <a:t>Develop Capacity for Care </a:t>
            </a:r>
            <a:r>
              <a:rPr lang="en-US" altLang="en-US" sz="3600" b="1" dirty="0" smtClean="0"/>
              <a:t>Coordination/</a:t>
            </a:r>
            <a:r>
              <a:rPr lang="en-US" altLang="en-US" sz="3600" b="1" dirty="0" err="1" smtClean="0"/>
              <a:t>SuSTAINABILITY</a:t>
            </a:r>
            <a:endParaRPr lang="en-US" altLang="en-US" sz="3600" b="1" dirty="0"/>
          </a:p>
        </p:txBody>
      </p:sp>
      <p:sp>
        <p:nvSpPr>
          <p:cNvPr id="133123" name="Rectangle 1027"/>
          <p:cNvSpPr>
            <a:spLocks noGrp="1" noChangeArrowheads="1"/>
          </p:cNvSpPr>
          <p:nvPr>
            <p:ph type="body" idx="1"/>
          </p:nvPr>
        </p:nvSpPr>
        <p:spPr>
          <a:xfrm>
            <a:off x="609600" y="1828800"/>
            <a:ext cx="8305800" cy="4648200"/>
          </a:xfrm>
        </p:spPr>
        <p:txBody>
          <a:bodyPr>
            <a:normAutofit/>
          </a:bodyPr>
          <a:lstStyle/>
          <a:p>
            <a:pPr>
              <a:spcBef>
                <a:spcPct val="0"/>
              </a:spcBef>
              <a:buClr>
                <a:schemeClr val="tx1"/>
              </a:buClr>
              <a:buFont typeface="Wingdings" pitchFamily="2" charset="2"/>
              <a:buChar char="§"/>
            </a:pPr>
            <a:r>
              <a:rPr lang="en-US" altLang="en-US" sz="2800" b="1" dirty="0">
                <a:solidFill>
                  <a:schemeClr val="tx1"/>
                </a:solidFill>
              </a:rPr>
              <a:t>Care coordination training in each pilot </a:t>
            </a:r>
            <a:r>
              <a:rPr lang="en-US" altLang="en-US" sz="2800" b="1" dirty="0" smtClean="0">
                <a:solidFill>
                  <a:schemeClr val="tx1"/>
                </a:solidFill>
              </a:rPr>
              <a:t>site with goal </a:t>
            </a:r>
            <a:r>
              <a:rPr lang="en-US" altLang="en-US" sz="2800" b="1" dirty="0">
                <a:solidFill>
                  <a:schemeClr val="tx1"/>
                </a:solidFill>
              </a:rPr>
              <a:t>of </a:t>
            </a:r>
            <a:r>
              <a:rPr lang="en-US" altLang="en-US" sz="2800" b="1" dirty="0" smtClean="0">
                <a:solidFill>
                  <a:schemeClr val="tx1"/>
                </a:solidFill>
              </a:rPr>
              <a:t>implementation </a:t>
            </a:r>
            <a:r>
              <a:rPr lang="en-US" altLang="en-US" sz="2800" b="1" dirty="0">
                <a:solidFill>
                  <a:schemeClr val="tx1"/>
                </a:solidFill>
              </a:rPr>
              <a:t>of statewide c</a:t>
            </a:r>
            <a:r>
              <a:rPr lang="en-US" altLang="en-US" sz="2800" b="1" dirty="0" smtClean="0">
                <a:solidFill>
                  <a:schemeClr val="tx1"/>
                </a:solidFill>
              </a:rPr>
              <a:t>are coordination system</a:t>
            </a:r>
          </a:p>
          <a:p>
            <a:pPr>
              <a:spcBef>
                <a:spcPct val="0"/>
              </a:spcBef>
              <a:buClr>
                <a:schemeClr val="tx1"/>
              </a:buClr>
              <a:buFont typeface="Wingdings" pitchFamily="2" charset="2"/>
              <a:buChar char="§"/>
            </a:pPr>
            <a:endParaRPr lang="en-US" altLang="en-US" sz="2800" b="1" dirty="0">
              <a:solidFill>
                <a:schemeClr val="tx1"/>
              </a:solidFill>
            </a:endParaRPr>
          </a:p>
          <a:p>
            <a:pPr>
              <a:spcBef>
                <a:spcPct val="0"/>
              </a:spcBef>
              <a:buClr>
                <a:schemeClr val="tx1"/>
              </a:buClr>
              <a:buFont typeface="Wingdings" pitchFamily="2" charset="2"/>
              <a:buChar char="§"/>
            </a:pPr>
            <a:r>
              <a:rPr lang="en-US" altLang="en-US" sz="2800" b="1" dirty="0" smtClean="0">
                <a:solidFill>
                  <a:schemeClr val="tx1"/>
                </a:solidFill>
              </a:rPr>
              <a:t>Regional/local experts reduce need for access to state team</a:t>
            </a:r>
          </a:p>
          <a:p>
            <a:pPr marL="114300" indent="0">
              <a:spcBef>
                <a:spcPct val="0"/>
              </a:spcBef>
              <a:buClr>
                <a:schemeClr val="tx1"/>
              </a:buClr>
              <a:buNone/>
            </a:pPr>
            <a:endParaRPr lang="en-US" altLang="en-US" sz="2800" b="1" dirty="0" smtClean="0">
              <a:solidFill>
                <a:schemeClr val="tx1"/>
              </a:solidFill>
            </a:endParaRPr>
          </a:p>
          <a:p>
            <a:pPr>
              <a:spcBef>
                <a:spcPct val="0"/>
              </a:spcBef>
              <a:buClr>
                <a:schemeClr val="tx1"/>
              </a:buClr>
              <a:buFont typeface="Wingdings" pitchFamily="2" charset="2"/>
              <a:buChar char="§"/>
            </a:pPr>
            <a:r>
              <a:rPr lang="en-US" altLang="en-US" sz="2800" b="1" dirty="0" smtClean="0">
                <a:solidFill>
                  <a:schemeClr val="tx1"/>
                </a:solidFill>
              </a:rPr>
              <a:t>Planning/budgeting </a:t>
            </a:r>
            <a:r>
              <a:rPr lang="en-US" altLang="en-US" sz="2800" b="1" dirty="0">
                <a:solidFill>
                  <a:schemeClr val="tx1"/>
                </a:solidFill>
              </a:rPr>
              <a:t>with DDS, DBH for ongoing state neurobehavioral team for consultation, </a:t>
            </a:r>
            <a:r>
              <a:rPr lang="en-US" altLang="en-US" sz="2800" b="1" dirty="0" smtClean="0">
                <a:solidFill>
                  <a:schemeClr val="tx1"/>
                </a:solidFill>
              </a:rPr>
              <a:t>training, mentoring</a:t>
            </a:r>
          </a:p>
          <a:p>
            <a:pPr>
              <a:spcBef>
                <a:spcPct val="0"/>
              </a:spcBef>
              <a:buFont typeface="Wingdings" pitchFamily="2" charset="2"/>
              <a:buChar char="§"/>
            </a:pPr>
            <a:endParaRPr lang="en-US" altLang="en-US" sz="2800" dirty="0">
              <a:solidFill>
                <a:schemeClr val="tx1"/>
              </a:solidFill>
            </a:endParaRPr>
          </a:p>
          <a:p>
            <a:pPr>
              <a:buFontTx/>
              <a:buNone/>
            </a:pPr>
            <a:endParaRPr lang="en-US" altLang="en-US" sz="2800" dirty="0">
              <a:solidFill>
                <a:srgbClr val="FFFF00"/>
              </a:solidFill>
            </a:endParaRPr>
          </a:p>
        </p:txBody>
      </p:sp>
    </p:spTree>
    <p:extLst>
      <p:ext uri="{BB962C8B-B14F-4D97-AF65-F5344CB8AC3E}">
        <p14:creationId xmlns:p14="http://schemas.microsoft.com/office/powerpoint/2010/main" val="14545911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Just in Time Learning</a:t>
            </a:r>
            <a:br>
              <a:rPr lang="en-US" b="1" dirty="0" smtClean="0"/>
            </a:br>
            <a:r>
              <a:rPr lang="en-US" b="1" dirty="0" smtClean="0"/>
              <a:t>(the “hands on” part)</a:t>
            </a:r>
            <a:endParaRPr lang="en-US" b="1"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Monthly visits to each team</a:t>
            </a:r>
          </a:p>
          <a:p>
            <a:endParaRPr lang="en-US" b="1" dirty="0" smtClean="0">
              <a:solidFill>
                <a:schemeClr val="tx1"/>
              </a:solidFill>
            </a:endParaRPr>
          </a:p>
          <a:p>
            <a:r>
              <a:rPr lang="en-US" b="1" dirty="0" smtClean="0">
                <a:solidFill>
                  <a:schemeClr val="tx1"/>
                </a:solidFill>
              </a:rPr>
              <a:t>Case presentation</a:t>
            </a:r>
          </a:p>
          <a:p>
            <a:pPr lvl="1"/>
            <a:r>
              <a:rPr lang="en-US" b="1" dirty="0" smtClean="0">
                <a:solidFill>
                  <a:schemeClr val="tx1"/>
                </a:solidFill>
              </a:rPr>
              <a:t>Review of records (consultation form completed prior to meeting)</a:t>
            </a:r>
          </a:p>
          <a:p>
            <a:pPr lvl="1"/>
            <a:r>
              <a:rPr lang="en-US" b="1" dirty="0" smtClean="0">
                <a:solidFill>
                  <a:schemeClr val="tx1"/>
                </a:solidFill>
              </a:rPr>
              <a:t>Discussion with team</a:t>
            </a:r>
          </a:p>
          <a:p>
            <a:pPr lvl="1"/>
            <a:r>
              <a:rPr lang="en-US" b="1" dirty="0" smtClean="0">
                <a:solidFill>
                  <a:schemeClr val="tx1"/>
                </a:solidFill>
              </a:rPr>
              <a:t>Interview with individual/family</a:t>
            </a:r>
          </a:p>
          <a:p>
            <a:pPr lvl="1"/>
            <a:r>
              <a:rPr lang="en-US" b="1" dirty="0" smtClean="0">
                <a:solidFill>
                  <a:schemeClr val="tx1"/>
                </a:solidFill>
              </a:rPr>
              <a:t>Recommendations/discussion</a:t>
            </a:r>
          </a:p>
          <a:p>
            <a:pPr lvl="1"/>
            <a:r>
              <a:rPr lang="en-US" b="1" dirty="0" smtClean="0">
                <a:solidFill>
                  <a:schemeClr val="tx1"/>
                </a:solidFill>
              </a:rPr>
              <a:t>Formal report</a:t>
            </a:r>
          </a:p>
          <a:p>
            <a:pPr lvl="1"/>
            <a:endParaRPr lang="en-US" b="1" dirty="0">
              <a:solidFill>
                <a:schemeClr val="tx1"/>
              </a:solidFill>
            </a:endParaRPr>
          </a:p>
          <a:p>
            <a:pPr lvl="1"/>
            <a:r>
              <a:rPr lang="en-US" b="1" dirty="0" smtClean="0">
                <a:solidFill>
                  <a:schemeClr val="tx1"/>
                </a:solidFill>
              </a:rPr>
              <a:t>Follow up and tweaking</a:t>
            </a:r>
          </a:p>
          <a:p>
            <a:pPr lvl="1"/>
            <a:r>
              <a:rPr lang="en-US" b="1" dirty="0" smtClean="0">
                <a:solidFill>
                  <a:schemeClr val="tx1"/>
                </a:solidFill>
              </a:rPr>
              <a:t>Gradual shift of “power” to local team</a:t>
            </a:r>
            <a:endParaRPr lang="en-US" b="1" dirty="0">
              <a:solidFill>
                <a:schemeClr val="tx1"/>
              </a:solidFill>
            </a:endParaRPr>
          </a:p>
        </p:txBody>
      </p:sp>
    </p:spTree>
    <p:extLst>
      <p:ext uri="{BB962C8B-B14F-4D97-AF65-F5344CB8AC3E}">
        <p14:creationId xmlns:p14="http://schemas.microsoft.com/office/powerpoint/2010/main" val="23890868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Differences in our inpatient vs. outpatient approach</a:t>
            </a:r>
            <a:endParaRPr lang="en-US" b="1" dirty="0"/>
          </a:p>
        </p:txBody>
      </p:sp>
      <p:sp>
        <p:nvSpPr>
          <p:cNvPr id="3" name="Content Placeholder 2"/>
          <p:cNvSpPr>
            <a:spLocks noGrp="1"/>
          </p:cNvSpPr>
          <p:nvPr>
            <p:ph idx="1"/>
          </p:nvPr>
        </p:nvSpPr>
        <p:spPr/>
        <p:txBody>
          <a:bodyPr/>
          <a:lstStyle/>
          <a:p>
            <a:r>
              <a:rPr lang="en-US" b="1" dirty="0" smtClean="0">
                <a:solidFill>
                  <a:schemeClr val="tx1"/>
                </a:solidFill>
              </a:rPr>
              <a:t>Inpatient:  primary focus: </a:t>
            </a:r>
            <a:r>
              <a:rPr lang="en-US" b="1" u="sng" dirty="0" smtClean="0">
                <a:solidFill>
                  <a:schemeClr val="tx1"/>
                </a:solidFill>
              </a:rPr>
              <a:t>Make the individual better</a:t>
            </a:r>
          </a:p>
          <a:p>
            <a:endParaRPr lang="en-US" b="1" dirty="0">
              <a:solidFill>
                <a:schemeClr val="tx1"/>
              </a:solidFill>
            </a:endParaRPr>
          </a:p>
          <a:p>
            <a:r>
              <a:rPr lang="en-US" b="1" dirty="0" smtClean="0">
                <a:solidFill>
                  <a:schemeClr val="tx1"/>
                </a:solidFill>
              </a:rPr>
              <a:t>Outpatient: primary focus (in part due to grant mission): Provide education and build community resources – </a:t>
            </a:r>
            <a:r>
              <a:rPr lang="en-US" b="1" u="sng" dirty="0" smtClean="0">
                <a:solidFill>
                  <a:schemeClr val="tx1"/>
                </a:solidFill>
              </a:rPr>
              <a:t>Make the system better</a:t>
            </a:r>
          </a:p>
          <a:p>
            <a:pPr marL="114300" indent="0">
              <a:buNone/>
            </a:pPr>
            <a:endParaRPr lang="en-US" b="1" u="sng" dirty="0" smtClean="0">
              <a:solidFill>
                <a:schemeClr val="tx1"/>
              </a:solidFill>
            </a:endParaRPr>
          </a:p>
          <a:p>
            <a:pPr lvl="1"/>
            <a:r>
              <a:rPr lang="en-US" b="1" dirty="0" smtClean="0">
                <a:solidFill>
                  <a:schemeClr val="tx1"/>
                </a:solidFill>
              </a:rPr>
              <a:t>Individual clients serve as the conduit and benefit, but not primary focus</a:t>
            </a:r>
          </a:p>
          <a:p>
            <a:pPr lvl="1"/>
            <a:endParaRPr lang="en-US" b="1" dirty="0">
              <a:solidFill>
                <a:schemeClr val="tx1"/>
              </a:solidFill>
            </a:endParaRPr>
          </a:p>
          <a:p>
            <a:pPr lvl="1"/>
            <a:endParaRPr lang="en-US" b="1" dirty="0">
              <a:solidFill>
                <a:schemeClr val="tx1"/>
              </a:solidFill>
            </a:endParaRPr>
          </a:p>
        </p:txBody>
      </p:sp>
    </p:spTree>
    <p:extLst>
      <p:ext uri="{BB962C8B-B14F-4D97-AF65-F5344CB8AC3E}">
        <p14:creationId xmlns:p14="http://schemas.microsoft.com/office/powerpoint/2010/main" val="4189913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3600" b="1" dirty="0" smtClean="0"/>
              <a:t>Evaluation of program</a:t>
            </a:r>
            <a:endParaRPr lang="en-US" altLang="en-US" sz="3600" b="1" dirty="0"/>
          </a:p>
        </p:txBody>
      </p:sp>
      <p:sp>
        <p:nvSpPr>
          <p:cNvPr id="140291" name="Rectangle 3"/>
          <p:cNvSpPr>
            <a:spLocks noGrp="1" noChangeArrowheads="1"/>
          </p:cNvSpPr>
          <p:nvPr>
            <p:ph type="body" idx="1"/>
          </p:nvPr>
        </p:nvSpPr>
        <p:spPr>
          <a:xfrm>
            <a:off x="381000" y="1828800"/>
            <a:ext cx="8305800" cy="4602163"/>
          </a:xfrm>
        </p:spPr>
        <p:txBody>
          <a:bodyPr>
            <a:normAutofit/>
          </a:bodyPr>
          <a:lstStyle/>
          <a:p>
            <a:pPr marL="114300" indent="0">
              <a:lnSpc>
                <a:spcPct val="90000"/>
              </a:lnSpc>
              <a:buNone/>
            </a:pPr>
            <a:endParaRPr lang="en-US" altLang="en-US" sz="2800" b="1" dirty="0">
              <a:solidFill>
                <a:schemeClr val="tx1"/>
              </a:solidFill>
            </a:endParaRPr>
          </a:p>
          <a:p>
            <a:pPr>
              <a:lnSpc>
                <a:spcPct val="90000"/>
              </a:lnSpc>
            </a:pPr>
            <a:r>
              <a:rPr lang="en-US" altLang="en-US" sz="2800" b="1" dirty="0">
                <a:solidFill>
                  <a:schemeClr val="tx1"/>
                </a:solidFill>
              </a:rPr>
              <a:t>Outcome and Evaluation Plan:</a:t>
            </a:r>
          </a:p>
          <a:p>
            <a:pPr lvl="1">
              <a:lnSpc>
                <a:spcPct val="90000"/>
              </a:lnSpc>
            </a:pPr>
            <a:r>
              <a:rPr lang="en-US" altLang="en-US" sz="2400" b="1" dirty="0">
                <a:solidFill>
                  <a:schemeClr val="tx1"/>
                </a:solidFill>
              </a:rPr>
              <a:t>Checklist: Did we do what we said we would</a:t>
            </a:r>
            <a:r>
              <a:rPr lang="en-US" altLang="en-US" sz="2400" b="1" dirty="0" smtClean="0">
                <a:solidFill>
                  <a:schemeClr val="tx1"/>
                </a:solidFill>
              </a:rPr>
              <a:t>?</a:t>
            </a:r>
          </a:p>
          <a:p>
            <a:pPr lvl="1">
              <a:lnSpc>
                <a:spcPct val="90000"/>
              </a:lnSpc>
            </a:pPr>
            <a:endParaRPr lang="en-US" altLang="en-US" sz="2400" b="1" dirty="0">
              <a:solidFill>
                <a:schemeClr val="tx1"/>
              </a:solidFill>
            </a:endParaRPr>
          </a:p>
          <a:p>
            <a:pPr lvl="1">
              <a:lnSpc>
                <a:spcPct val="90000"/>
              </a:lnSpc>
            </a:pPr>
            <a:r>
              <a:rPr lang="en-US" altLang="en-US" sz="2400" b="1" dirty="0">
                <a:solidFill>
                  <a:schemeClr val="tx1"/>
                </a:solidFill>
              </a:rPr>
              <a:t>Activity-Specific </a:t>
            </a:r>
            <a:r>
              <a:rPr lang="en-US" altLang="en-US" sz="2400" b="1" dirty="0" smtClean="0">
                <a:solidFill>
                  <a:schemeClr val="tx1"/>
                </a:solidFill>
              </a:rPr>
              <a:t>Evaluations/feedback</a:t>
            </a:r>
          </a:p>
          <a:p>
            <a:pPr lvl="1">
              <a:lnSpc>
                <a:spcPct val="90000"/>
              </a:lnSpc>
            </a:pPr>
            <a:endParaRPr lang="en-US" altLang="en-US" sz="2400" b="1" dirty="0">
              <a:solidFill>
                <a:schemeClr val="tx1"/>
              </a:solidFill>
            </a:endParaRPr>
          </a:p>
          <a:p>
            <a:pPr lvl="1">
              <a:lnSpc>
                <a:spcPct val="90000"/>
              </a:lnSpc>
            </a:pPr>
            <a:r>
              <a:rPr lang="en-US" altLang="en-US" sz="2400" b="1" dirty="0">
                <a:solidFill>
                  <a:schemeClr val="tx1"/>
                </a:solidFill>
              </a:rPr>
              <a:t>Post-project survey of survivors, family/caregivers, </a:t>
            </a:r>
            <a:r>
              <a:rPr lang="en-US" altLang="en-US" sz="2400" b="1" dirty="0" smtClean="0">
                <a:solidFill>
                  <a:schemeClr val="tx1"/>
                </a:solidFill>
              </a:rPr>
              <a:t>teams/providers</a:t>
            </a:r>
          </a:p>
          <a:p>
            <a:pPr lvl="1">
              <a:lnSpc>
                <a:spcPct val="90000"/>
              </a:lnSpc>
            </a:pPr>
            <a:endParaRPr lang="en-US" altLang="en-US" sz="2400" b="1" dirty="0">
              <a:solidFill>
                <a:schemeClr val="tx1"/>
              </a:solidFill>
            </a:endParaRPr>
          </a:p>
          <a:p>
            <a:pPr lvl="1">
              <a:lnSpc>
                <a:spcPct val="90000"/>
              </a:lnSpc>
            </a:pPr>
            <a:r>
              <a:rPr lang="en-US" altLang="en-US" sz="2400" b="1" dirty="0">
                <a:solidFill>
                  <a:schemeClr val="tx1"/>
                </a:solidFill>
              </a:rPr>
              <a:t>2 Focus Groups: Teams, and Survivors/Families</a:t>
            </a:r>
          </a:p>
        </p:txBody>
      </p:sp>
    </p:spTree>
    <p:extLst>
      <p:ext uri="{BB962C8B-B14F-4D97-AF65-F5344CB8AC3E}">
        <p14:creationId xmlns:p14="http://schemas.microsoft.com/office/powerpoint/2010/main" val="21298631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Object 2"/>
          <p:cNvGraphicFramePr>
            <a:graphicFrameLocks noChangeAspect="1"/>
          </p:cNvGraphicFramePr>
          <p:nvPr>
            <p:extLst>
              <p:ext uri="{D42A27DB-BD31-4B8C-83A1-F6EECF244321}">
                <p14:modId xmlns:p14="http://schemas.microsoft.com/office/powerpoint/2010/main" val="801594607"/>
              </p:ext>
            </p:extLst>
          </p:nvPr>
        </p:nvGraphicFramePr>
        <p:xfrm>
          <a:off x="0" y="838200"/>
          <a:ext cx="4867394" cy="4572000"/>
        </p:xfrm>
        <a:graphic>
          <a:graphicData uri="http://schemas.openxmlformats.org/presentationml/2006/ole">
            <mc:AlternateContent xmlns:mc="http://schemas.openxmlformats.org/markup-compatibility/2006">
              <mc:Choice xmlns:v="urn:schemas-microsoft-com:vml" Requires="v">
                <p:oleObj spid="_x0000_s2209" name="Chart" r:id="rId4" imgW="2972319" imgH="2838874" progId="Excel.Chart.8">
                  <p:embed/>
                </p:oleObj>
              </mc:Choice>
              <mc:Fallback>
                <p:oleObj name="Chart" r:id="rId4" imgW="2972319" imgH="283887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4867394" cy="4572000"/>
                      </a:xfrm>
                      <a:prstGeom prst="rect">
                        <a:avLst/>
                      </a:prstGeom>
                      <a:noFill/>
                      <a:ln>
                        <a:noFill/>
                      </a:ln>
                      <a:extLst/>
                    </p:spPr>
                  </p:pic>
                </p:oleObj>
              </mc:Fallback>
            </mc:AlternateContent>
          </a:graphicData>
        </a:graphic>
      </p:graphicFrame>
      <p:sp>
        <p:nvSpPr>
          <p:cNvPr id="137219" name="Text Box 3"/>
          <p:cNvSpPr txBox="1">
            <a:spLocks noChangeArrowheads="1"/>
          </p:cNvSpPr>
          <p:nvPr/>
        </p:nvSpPr>
        <p:spPr bwMode="auto">
          <a:xfrm>
            <a:off x="178089" y="152400"/>
            <a:ext cx="26828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t>Local Conferences</a:t>
            </a:r>
          </a:p>
        </p:txBody>
      </p:sp>
      <p:graphicFrame>
        <p:nvGraphicFramePr>
          <p:cNvPr id="2" name="Object 1"/>
          <p:cNvGraphicFramePr>
            <a:graphicFrameLocks noChangeAspect="1"/>
          </p:cNvGraphicFramePr>
          <p:nvPr>
            <p:extLst>
              <p:ext uri="{D42A27DB-BD31-4B8C-83A1-F6EECF244321}">
                <p14:modId xmlns:p14="http://schemas.microsoft.com/office/powerpoint/2010/main" val="424622722"/>
              </p:ext>
            </p:extLst>
          </p:nvPr>
        </p:nvGraphicFramePr>
        <p:xfrm>
          <a:off x="5117980" y="341623"/>
          <a:ext cx="4026020" cy="6483248"/>
        </p:xfrm>
        <a:graphic>
          <a:graphicData uri="http://schemas.openxmlformats.org/presentationml/2006/ole">
            <mc:AlternateContent xmlns:mc="http://schemas.openxmlformats.org/markup-compatibility/2006">
              <mc:Choice xmlns:v="urn:schemas-microsoft-com:vml" Requires="v">
                <p:oleObj spid="_x0000_s2210" r:id="rId6" imgW="5549494" imgH="9415577" progId="SigmaPlotGraphicObject.7">
                  <p:embed/>
                </p:oleObj>
              </mc:Choice>
              <mc:Fallback>
                <p:oleObj r:id="rId6" imgW="5549494" imgH="9415577" progId="SigmaPlotGraphicObjec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7980" y="341623"/>
                        <a:ext cx="4026020" cy="6483248"/>
                      </a:xfrm>
                      <a:prstGeom prst="rect">
                        <a:avLst/>
                      </a:prstGeom>
                      <a:noFill/>
                      <a:ln>
                        <a:noFill/>
                      </a:ln>
                    </p:spPr>
                  </p:pic>
                </p:oleObj>
              </mc:Fallback>
            </mc:AlternateContent>
          </a:graphicData>
        </a:graphic>
      </p:graphicFrame>
      <p:sp>
        <p:nvSpPr>
          <p:cNvPr id="3" name="Rectangle 2"/>
          <p:cNvSpPr/>
          <p:nvPr/>
        </p:nvSpPr>
        <p:spPr>
          <a:xfrm>
            <a:off x="5410200" y="0"/>
            <a:ext cx="3233578" cy="369332"/>
          </a:xfrm>
          <a:prstGeom prst="rect">
            <a:avLst/>
          </a:prstGeom>
        </p:spPr>
        <p:txBody>
          <a:bodyPr wrap="none">
            <a:spAutoFit/>
          </a:bodyPr>
          <a:lstStyle/>
          <a:p>
            <a:r>
              <a:rPr lang="en-US" altLang="en-US" b="1" dirty="0"/>
              <a:t>Impact of Project Response</a:t>
            </a:r>
          </a:p>
        </p:txBody>
      </p:sp>
    </p:spTree>
    <p:extLst>
      <p:ext uri="{BB962C8B-B14F-4D97-AF65-F5344CB8AC3E}">
        <p14:creationId xmlns:p14="http://schemas.microsoft.com/office/powerpoint/2010/main" val="3511002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243263"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62819" name="Object 3"/>
          <p:cNvGraphicFramePr>
            <a:graphicFrameLocks noChangeAspect="1"/>
          </p:cNvGraphicFramePr>
          <p:nvPr>
            <p:extLst>
              <p:ext uri="{D42A27DB-BD31-4B8C-83A1-F6EECF244321}">
                <p14:modId xmlns:p14="http://schemas.microsoft.com/office/powerpoint/2010/main" val="3210631225"/>
              </p:ext>
            </p:extLst>
          </p:nvPr>
        </p:nvGraphicFramePr>
        <p:xfrm>
          <a:off x="-20782" y="0"/>
          <a:ext cx="4894525" cy="4419600"/>
        </p:xfrm>
        <a:graphic>
          <a:graphicData uri="http://schemas.openxmlformats.org/presentationml/2006/ole">
            <mc:AlternateContent xmlns:mc="http://schemas.openxmlformats.org/markup-compatibility/2006">
              <mc:Choice xmlns:v="urn:schemas-microsoft-com:vml" Requires="v">
                <p:oleObj spid="_x0000_s7327" r:id="rId3" imgW="2657475" imgH="2400300" progId="Excel.Chart.8">
                  <p:embed/>
                </p:oleObj>
              </mc:Choice>
              <mc:Fallback>
                <p:oleObj r:id="rId3" imgW="2657475" imgH="24003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0"/>
                        <a:ext cx="4894525" cy="4419600"/>
                      </a:xfrm>
                      <a:prstGeom prst="rect">
                        <a:avLst/>
                      </a:prstGeom>
                      <a:noFill/>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773078483"/>
              </p:ext>
            </p:extLst>
          </p:nvPr>
        </p:nvGraphicFramePr>
        <p:xfrm>
          <a:off x="3657600" y="2971800"/>
          <a:ext cx="5421278" cy="3810000"/>
        </p:xfrm>
        <a:graphic>
          <a:graphicData uri="http://schemas.openxmlformats.org/presentationml/2006/ole">
            <mc:AlternateContent xmlns:mc="http://schemas.openxmlformats.org/markup-compatibility/2006">
              <mc:Choice xmlns:v="urn:schemas-microsoft-com:vml" Requires="v">
                <p:oleObj spid="_x0000_s7328" r:id="rId6" imgW="4229100" imgH="2971800" progId="Excel.Chart.8">
                  <p:embed/>
                </p:oleObj>
              </mc:Choice>
              <mc:Fallback>
                <p:oleObj r:id="rId6" imgW="4229100" imgH="2971800" progId="Excel.Char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971800"/>
                        <a:ext cx="5421278" cy="3810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3354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Neuropsychiatric unit?</a:t>
            </a:r>
            <a:endParaRPr lang="en-US" dirty="0"/>
          </a:p>
        </p:txBody>
      </p:sp>
      <p:sp>
        <p:nvSpPr>
          <p:cNvPr id="3" name="Content Placeholder 2"/>
          <p:cNvSpPr>
            <a:spLocks noGrp="1"/>
          </p:cNvSpPr>
          <p:nvPr>
            <p:ph idx="1"/>
          </p:nvPr>
        </p:nvSpPr>
        <p:spPr>
          <a:xfrm>
            <a:off x="457200" y="1752600"/>
            <a:ext cx="8382000" cy="4800600"/>
          </a:xfrm>
        </p:spPr>
        <p:txBody>
          <a:bodyPr>
            <a:normAutofit/>
          </a:bodyPr>
          <a:lstStyle/>
          <a:p>
            <a:r>
              <a:rPr lang="en-US" b="1" dirty="0">
                <a:solidFill>
                  <a:schemeClr val="tx1"/>
                </a:solidFill>
              </a:rPr>
              <a:t>At least 10% of the population of the </a:t>
            </a:r>
            <a:r>
              <a:rPr lang="en-US" b="1" dirty="0" smtClean="0">
                <a:solidFill>
                  <a:schemeClr val="tx1"/>
                </a:solidFill>
              </a:rPr>
              <a:t>US suffers </a:t>
            </a:r>
            <a:r>
              <a:rPr lang="en-US" b="1" dirty="0">
                <a:solidFill>
                  <a:schemeClr val="tx1"/>
                </a:solidFill>
              </a:rPr>
              <a:t>from a significant neurological disorder. </a:t>
            </a:r>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20-30</a:t>
            </a:r>
            <a:r>
              <a:rPr lang="en-US" b="1" dirty="0">
                <a:solidFill>
                  <a:schemeClr val="tx1"/>
                </a:solidFill>
              </a:rPr>
              <a:t>% of these individuals </a:t>
            </a:r>
            <a:r>
              <a:rPr lang="en-US" b="1" u="sng" dirty="0">
                <a:solidFill>
                  <a:schemeClr val="tx1"/>
                </a:solidFill>
              </a:rPr>
              <a:t>also</a:t>
            </a:r>
            <a:r>
              <a:rPr lang="en-US" b="1" dirty="0">
                <a:solidFill>
                  <a:schemeClr val="tx1"/>
                </a:solidFill>
              </a:rPr>
              <a:t> suffer from a severe psychiatric </a:t>
            </a:r>
            <a:r>
              <a:rPr lang="en-US" b="1" dirty="0" smtClean="0">
                <a:solidFill>
                  <a:schemeClr val="tx1"/>
                </a:solidFill>
              </a:rPr>
              <a:t>disorder.  </a:t>
            </a:r>
          </a:p>
          <a:p>
            <a:endParaRPr lang="en-US" b="1" dirty="0" smtClean="0">
              <a:solidFill>
                <a:schemeClr val="tx1"/>
              </a:solidFill>
            </a:endParaRPr>
          </a:p>
          <a:p>
            <a:r>
              <a:rPr lang="en-US" b="1" dirty="0" smtClean="0">
                <a:solidFill>
                  <a:schemeClr val="tx1"/>
                </a:solidFill>
              </a:rPr>
              <a:t>The </a:t>
            </a:r>
            <a:r>
              <a:rPr lang="en-US" b="1" dirty="0">
                <a:solidFill>
                  <a:schemeClr val="tx1"/>
                </a:solidFill>
              </a:rPr>
              <a:t>Neuropsychiatry Intensive Care Unit (NICU) at New Hampshire Hospital opened in </a:t>
            </a:r>
            <a:r>
              <a:rPr lang="en-US" b="1" dirty="0" smtClean="0">
                <a:solidFill>
                  <a:schemeClr val="tx1"/>
                </a:solidFill>
              </a:rPr>
              <a:t>1992 in </a:t>
            </a:r>
            <a:r>
              <a:rPr lang="en-US" b="1" dirty="0">
                <a:solidFill>
                  <a:schemeClr val="tx1"/>
                </a:solidFill>
              </a:rPr>
              <a:t>response to the needs of the many NH citizens who </a:t>
            </a:r>
            <a:r>
              <a:rPr lang="en-US" b="1" dirty="0" smtClean="0">
                <a:solidFill>
                  <a:schemeClr val="tx1"/>
                </a:solidFill>
              </a:rPr>
              <a:t>came </a:t>
            </a:r>
            <a:r>
              <a:rPr lang="en-US" b="1" dirty="0">
                <a:solidFill>
                  <a:schemeClr val="tx1"/>
                </a:solidFill>
              </a:rPr>
              <a:t>to </a:t>
            </a:r>
            <a:r>
              <a:rPr lang="en-US" b="1" dirty="0" smtClean="0">
                <a:solidFill>
                  <a:schemeClr val="tx1"/>
                </a:solidFill>
              </a:rPr>
              <a:t>the state psychiatric hospital </a:t>
            </a:r>
            <a:r>
              <a:rPr lang="en-US" b="1" dirty="0">
                <a:solidFill>
                  <a:schemeClr val="tx1"/>
                </a:solidFill>
              </a:rPr>
              <a:t>with complex neuropsychiatric </a:t>
            </a:r>
            <a:r>
              <a:rPr lang="en-US" b="1" dirty="0" smtClean="0">
                <a:solidFill>
                  <a:schemeClr val="tx1"/>
                </a:solidFill>
              </a:rPr>
              <a:t>disorders.</a:t>
            </a:r>
            <a:endParaRPr lang="en-US"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74671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3600" b="1" dirty="0"/>
              <a:t>Focus Group Methodology</a:t>
            </a:r>
          </a:p>
        </p:txBody>
      </p:sp>
      <p:sp>
        <p:nvSpPr>
          <p:cNvPr id="141315" name="Rectangle 3"/>
          <p:cNvSpPr>
            <a:spLocks noGrp="1" noChangeArrowheads="1"/>
          </p:cNvSpPr>
          <p:nvPr>
            <p:ph type="body" idx="1"/>
          </p:nvPr>
        </p:nvSpPr>
        <p:spPr>
          <a:xfrm>
            <a:off x="457200" y="1600200"/>
            <a:ext cx="8458200" cy="5181600"/>
          </a:xfrm>
        </p:spPr>
        <p:txBody>
          <a:bodyPr>
            <a:normAutofit fontScale="85000" lnSpcReduction="20000"/>
          </a:bodyPr>
          <a:lstStyle/>
          <a:p>
            <a:r>
              <a:rPr lang="en-US" altLang="en-US" sz="2800" b="1" dirty="0">
                <a:solidFill>
                  <a:schemeClr val="tx1"/>
                </a:solidFill>
              </a:rPr>
              <a:t>Two </a:t>
            </a:r>
            <a:r>
              <a:rPr lang="en-US" altLang="en-US" sz="2800" b="1" dirty="0" smtClean="0">
                <a:solidFill>
                  <a:schemeClr val="tx1"/>
                </a:solidFill>
              </a:rPr>
              <a:t>Groups:  </a:t>
            </a:r>
            <a:r>
              <a:rPr lang="en-US" altLang="en-US" b="1" dirty="0" smtClean="0">
                <a:solidFill>
                  <a:schemeClr val="tx1"/>
                </a:solidFill>
              </a:rPr>
              <a:t>(1) Providers </a:t>
            </a:r>
            <a:r>
              <a:rPr lang="en-US" altLang="en-US" sz="2400" b="1" dirty="0" smtClean="0">
                <a:solidFill>
                  <a:schemeClr val="tx1"/>
                </a:solidFill>
              </a:rPr>
              <a:t>and (2) Individuals and Caregivers</a:t>
            </a:r>
          </a:p>
          <a:p>
            <a:pPr marL="411480" lvl="1" indent="0">
              <a:buNone/>
            </a:pPr>
            <a:endParaRPr lang="en-US" altLang="en-US" b="1" dirty="0">
              <a:solidFill>
                <a:schemeClr val="tx1"/>
              </a:solidFill>
            </a:endParaRPr>
          </a:p>
          <a:p>
            <a:r>
              <a:rPr lang="en-US" altLang="en-US" sz="2800" b="1" dirty="0">
                <a:solidFill>
                  <a:schemeClr val="tx1"/>
                </a:solidFill>
              </a:rPr>
              <a:t>Videotaped 1.5 hour group discussion</a:t>
            </a:r>
          </a:p>
          <a:p>
            <a:pPr lvl="1"/>
            <a:r>
              <a:rPr lang="en-US" altLang="en-US" sz="2400" b="1" dirty="0">
                <a:solidFill>
                  <a:schemeClr val="tx1"/>
                </a:solidFill>
              </a:rPr>
              <a:t>Facilitated by professional facilitator unrelated to the project</a:t>
            </a:r>
          </a:p>
          <a:p>
            <a:pPr lvl="1"/>
            <a:r>
              <a:rPr lang="en-US" altLang="en-US" sz="2400" b="1" dirty="0">
                <a:solidFill>
                  <a:schemeClr val="tx1"/>
                </a:solidFill>
              </a:rPr>
              <a:t>Verbatim transcripts made and reviewed along with </a:t>
            </a:r>
            <a:r>
              <a:rPr lang="en-US" altLang="en-US" sz="2400" b="1" dirty="0" smtClean="0">
                <a:solidFill>
                  <a:schemeClr val="tx1"/>
                </a:solidFill>
              </a:rPr>
              <a:t>videotape</a:t>
            </a:r>
          </a:p>
          <a:p>
            <a:pPr lvl="1"/>
            <a:endParaRPr lang="en-US" altLang="en-US" sz="2400" b="1" dirty="0" smtClean="0">
              <a:solidFill>
                <a:schemeClr val="tx1"/>
              </a:solidFill>
            </a:endParaRPr>
          </a:p>
          <a:p>
            <a:pPr>
              <a:lnSpc>
                <a:spcPct val="90000"/>
              </a:lnSpc>
            </a:pPr>
            <a:r>
              <a:rPr lang="en-US" altLang="en-US" sz="2800" b="1" dirty="0">
                <a:solidFill>
                  <a:schemeClr val="tx1"/>
                </a:solidFill>
              </a:rPr>
              <a:t>“Immersion and Crystallization”</a:t>
            </a:r>
          </a:p>
          <a:p>
            <a:pPr lvl="1">
              <a:lnSpc>
                <a:spcPct val="90000"/>
              </a:lnSpc>
            </a:pPr>
            <a:r>
              <a:rPr lang="en-US" altLang="en-US" sz="2400" b="1" dirty="0">
                <a:solidFill>
                  <a:schemeClr val="tx1"/>
                </a:solidFill>
              </a:rPr>
              <a:t>Team reviewed videotapes and transcripts in day long retreat</a:t>
            </a:r>
          </a:p>
          <a:p>
            <a:pPr lvl="1">
              <a:lnSpc>
                <a:spcPct val="90000"/>
              </a:lnSpc>
            </a:pPr>
            <a:r>
              <a:rPr lang="en-US" altLang="en-US" sz="2400" b="1" dirty="0">
                <a:solidFill>
                  <a:schemeClr val="tx1"/>
                </a:solidFill>
              </a:rPr>
              <a:t>Independently developed recurrent themes</a:t>
            </a:r>
          </a:p>
          <a:p>
            <a:pPr lvl="1">
              <a:lnSpc>
                <a:spcPct val="90000"/>
              </a:lnSpc>
            </a:pPr>
            <a:r>
              <a:rPr lang="en-US" altLang="en-US" sz="2400" b="1" dirty="0">
                <a:solidFill>
                  <a:schemeClr val="tx1"/>
                </a:solidFill>
              </a:rPr>
              <a:t>Achieved consensus on themes</a:t>
            </a:r>
          </a:p>
          <a:p>
            <a:pPr lvl="1">
              <a:lnSpc>
                <a:spcPct val="90000"/>
              </a:lnSpc>
            </a:pPr>
            <a:endParaRPr lang="en-US" altLang="en-US" sz="2400" b="1" dirty="0">
              <a:solidFill>
                <a:schemeClr val="tx1"/>
              </a:solidFill>
            </a:endParaRPr>
          </a:p>
          <a:p>
            <a:pPr>
              <a:lnSpc>
                <a:spcPct val="90000"/>
              </a:lnSpc>
            </a:pPr>
            <a:r>
              <a:rPr lang="en-US" altLang="en-US" sz="2800" b="1" dirty="0">
                <a:solidFill>
                  <a:schemeClr val="tx1"/>
                </a:solidFill>
              </a:rPr>
              <a:t>Independently reviewed transcripts and assigned relevant statements to one or more of the agreed upon categories</a:t>
            </a:r>
          </a:p>
          <a:p>
            <a:pPr lvl="1">
              <a:lnSpc>
                <a:spcPct val="90000"/>
              </a:lnSpc>
            </a:pPr>
            <a:r>
              <a:rPr lang="en-US" altLang="en-US" sz="2400" b="1" dirty="0">
                <a:solidFill>
                  <a:schemeClr val="tx1"/>
                </a:solidFill>
              </a:rPr>
              <a:t>Consensus conference to achieve final assignment</a:t>
            </a:r>
          </a:p>
          <a:p>
            <a:pPr lvl="1"/>
            <a:endParaRPr lang="en-US" altLang="en-US" dirty="0">
              <a:solidFill>
                <a:schemeClr val="tx1"/>
              </a:solidFill>
            </a:endParaRPr>
          </a:p>
        </p:txBody>
      </p:sp>
    </p:spTree>
    <p:extLst>
      <p:ext uri="{BB962C8B-B14F-4D97-AF65-F5344CB8AC3E}">
        <p14:creationId xmlns:p14="http://schemas.microsoft.com/office/powerpoint/2010/main" val="2232544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81000"/>
            <a:ext cx="8260672" cy="1039427"/>
          </a:xfrm>
        </p:spPr>
        <p:txBody>
          <a:bodyPr>
            <a:normAutofit fontScale="90000"/>
          </a:bodyPr>
          <a:lstStyle/>
          <a:p>
            <a:r>
              <a:rPr lang="en-US" altLang="en-US" sz="3600" b="1" dirty="0"/>
              <a:t>Provider Focus </a:t>
            </a:r>
            <a:r>
              <a:rPr lang="en-US" altLang="en-US" sz="3600" b="1" dirty="0" smtClean="0"/>
              <a:t>Group: Recurrent themes</a:t>
            </a:r>
            <a:endParaRPr lang="en-US" altLang="en-US" sz="3600" b="1" dirty="0"/>
          </a:p>
        </p:txBody>
      </p:sp>
      <p:sp>
        <p:nvSpPr>
          <p:cNvPr id="143363" name="Rectangle 3"/>
          <p:cNvSpPr>
            <a:spLocks noGrp="1" noChangeArrowheads="1"/>
          </p:cNvSpPr>
          <p:nvPr>
            <p:ph type="body" idx="1"/>
          </p:nvPr>
        </p:nvSpPr>
        <p:spPr>
          <a:xfrm>
            <a:off x="145473" y="1447800"/>
            <a:ext cx="8991600" cy="5257800"/>
          </a:xfrm>
        </p:spPr>
        <p:txBody>
          <a:bodyPr>
            <a:normAutofit fontScale="77500" lnSpcReduction="20000"/>
          </a:bodyPr>
          <a:lstStyle/>
          <a:p>
            <a:pPr marL="114300" indent="0">
              <a:lnSpc>
                <a:spcPct val="90000"/>
              </a:lnSpc>
              <a:buNone/>
            </a:pPr>
            <a:endParaRPr lang="en-US" altLang="en-US" dirty="0">
              <a:solidFill>
                <a:schemeClr val="tx1"/>
              </a:solidFill>
            </a:endParaRPr>
          </a:p>
          <a:p>
            <a:pPr lvl="1">
              <a:lnSpc>
                <a:spcPct val="90000"/>
              </a:lnSpc>
            </a:pPr>
            <a:r>
              <a:rPr lang="en-US" altLang="en-US" sz="2400" b="1" dirty="0">
                <a:solidFill>
                  <a:schemeClr val="tx1"/>
                </a:solidFill>
              </a:rPr>
              <a:t>Collaboration</a:t>
            </a:r>
            <a:r>
              <a:rPr lang="en-US" altLang="en-US" sz="2400" dirty="0">
                <a:solidFill>
                  <a:schemeClr val="tx1"/>
                </a:solidFill>
              </a:rPr>
              <a:t> (mentioned 30 times)</a:t>
            </a:r>
          </a:p>
          <a:p>
            <a:pPr lvl="2">
              <a:lnSpc>
                <a:spcPct val="90000"/>
              </a:lnSpc>
            </a:pPr>
            <a:r>
              <a:rPr lang="en-US" altLang="en-US" sz="2200" dirty="0">
                <a:solidFill>
                  <a:schemeClr val="tx1"/>
                </a:solidFill>
              </a:rPr>
              <a:t>Need for multi-disciplinary team approach</a:t>
            </a:r>
          </a:p>
          <a:p>
            <a:pPr lvl="2"/>
            <a:r>
              <a:rPr lang="en-US" altLang="en-US" sz="2200" dirty="0">
                <a:solidFill>
                  <a:schemeClr val="tx1"/>
                </a:solidFill>
              </a:rPr>
              <a:t>Within the interagency teams</a:t>
            </a:r>
          </a:p>
          <a:p>
            <a:pPr lvl="2"/>
            <a:r>
              <a:rPr lang="en-US" altLang="en-US" sz="2200" dirty="0">
                <a:solidFill>
                  <a:schemeClr val="tx1"/>
                </a:solidFill>
              </a:rPr>
              <a:t>With the State Team</a:t>
            </a:r>
          </a:p>
          <a:p>
            <a:pPr lvl="2"/>
            <a:r>
              <a:rPr lang="en-US" altLang="en-US" sz="2200" dirty="0">
                <a:solidFill>
                  <a:schemeClr val="tx1"/>
                </a:solidFill>
              </a:rPr>
              <a:t>With </a:t>
            </a:r>
            <a:r>
              <a:rPr lang="en-US" altLang="en-US" sz="2200" dirty="0" smtClean="0">
                <a:solidFill>
                  <a:schemeClr val="tx1"/>
                </a:solidFill>
              </a:rPr>
              <a:t>family/caregivers</a:t>
            </a:r>
          </a:p>
          <a:p>
            <a:pPr lvl="2"/>
            <a:endParaRPr lang="en-US" altLang="en-US" sz="2200" dirty="0">
              <a:solidFill>
                <a:schemeClr val="tx1"/>
              </a:solidFill>
            </a:endParaRPr>
          </a:p>
          <a:p>
            <a:pPr lvl="1">
              <a:lnSpc>
                <a:spcPct val="90000"/>
              </a:lnSpc>
            </a:pPr>
            <a:r>
              <a:rPr lang="en-US" altLang="en-US" sz="2400" b="1" dirty="0" smtClean="0">
                <a:solidFill>
                  <a:schemeClr val="tx1"/>
                </a:solidFill>
              </a:rPr>
              <a:t>Empowerment </a:t>
            </a:r>
            <a:r>
              <a:rPr lang="en-US" altLang="en-US" sz="2400" dirty="0" smtClean="0">
                <a:solidFill>
                  <a:schemeClr val="tx1"/>
                </a:solidFill>
              </a:rPr>
              <a:t>(mentioned 27 times)</a:t>
            </a:r>
            <a:endParaRPr lang="en-US" altLang="en-US" sz="2400" dirty="0">
              <a:solidFill>
                <a:schemeClr val="tx1"/>
              </a:solidFill>
            </a:endParaRPr>
          </a:p>
          <a:p>
            <a:pPr lvl="2">
              <a:lnSpc>
                <a:spcPct val="90000"/>
              </a:lnSpc>
            </a:pPr>
            <a:r>
              <a:rPr lang="en-US" altLang="en-US" sz="2300" dirty="0">
                <a:solidFill>
                  <a:schemeClr val="tx1"/>
                </a:solidFill>
              </a:rPr>
              <a:t>New knowledge/skills, application of old </a:t>
            </a:r>
            <a:r>
              <a:rPr lang="en-US" altLang="en-US" sz="2300" dirty="0" smtClean="0">
                <a:solidFill>
                  <a:schemeClr val="tx1"/>
                </a:solidFill>
              </a:rPr>
              <a:t>skills</a:t>
            </a:r>
          </a:p>
          <a:p>
            <a:pPr lvl="3">
              <a:lnSpc>
                <a:spcPct val="90000"/>
              </a:lnSpc>
            </a:pPr>
            <a:r>
              <a:rPr lang="en-US" altLang="en-US" sz="2300" dirty="0" smtClean="0">
                <a:solidFill>
                  <a:schemeClr val="tx1"/>
                </a:solidFill>
              </a:rPr>
              <a:t>Confidence that they </a:t>
            </a:r>
            <a:r>
              <a:rPr lang="en-US" altLang="en-US" sz="2300" dirty="0">
                <a:solidFill>
                  <a:schemeClr val="tx1"/>
                </a:solidFill>
              </a:rPr>
              <a:t>can become </a:t>
            </a:r>
            <a:r>
              <a:rPr lang="en-US" altLang="en-US" sz="2300" dirty="0" smtClean="0">
                <a:solidFill>
                  <a:schemeClr val="tx1"/>
                </a:solidFill>
              </a:rPr>
              <a:t>resources/experts</a:t>
            </a:r>
          </a:p>
          <a:p>
            <a:pPr lvl="2"/>
            <a:r>
              <a:rPr lang="en-US" altLang="en-US" sz="2300" dirty="0">
                <a:solidFill>
                  <a:schemeClr val="tx1"/>
                </a:solidFill>
              </a:rPr>
              <a:t>We already have skills that can be applied</a:t>
            </a:r>
          </a:p>
          <a:p>
            <a:pPr lvl="2"/>
            <a:r>
              <a:rPr lang="en-US" altLang="en-US" sz="2300" dirty="0">
                <a:solidFill>
                  <a:schemeClr val="tx1"/>
                </a:solidFill>
              </a:rPr>
              <a:t>Don’t have to start from scratch</a:t>
            </a:r>
          </a:p>
          <a:p>
            <a:pPr lvl="2"/>
            <a:r>
              <a:rPr lang="en-US" altLang="en-US" sz="2300" dirty="0">
                <a:solidFill>
                  <a:schemeClr val="tx1"/>
                </a:solidFill>
              </a:rPr>
              <a:t>Don’t have to learn </a:t>
            </a:r>
            <a:r>
              <a:rPr lang="en-US" altLang="en-US" sz="2300" dirty="0" smtClean="0">
                <a:solidFill>
                  <a:schemeClr val="tx1"/>
                </a:solidFill>
              </a:rPr>
              <a:t>neuropsychiatry</a:t>
            </a:r>
            <a:endParaRPr lang="en-US" altLang="en-US" sz="2400" dirty="0">
              <a:solidFill>
                <a:schemeClr val="tx1"/>
              </a:solidFill>
            </a:endParaRPr>
          </a:p>
          <a:p>
            <a:pPr lvl="2">
              <a:lnSpc>
                <a:spcPct val="90000"/>
              </a:lnSpc>
            </a:pPr>
            <a:endParaRPr lang="en-US" altLang="en-US" sz="2400" dirty="0">
              <a:solidFill>
                <a:schemeClr val="tx1"/>
              </a:solidFill>
            </a:endParaRPr>
          </a:p>
          <a:p>
            <a:pPr lvl="1">
              <a:lnSpc>
                <a:spcPct val="90000"/>
              </a:lnSpc>
            </a:pPr>
            <a:r>
              <a:rPr lang="en-US" altLang="en-US" sz="2400" b="1" dirty="0" smtClean="0">
                <a:solidFill>
                  <a:schemeClr val="tx1"/>
                </a:solidFill>
              </a:rPr>
              <a:t>Training</a:t>
            </a:r>
            <a:r>
              <a:rPr lang="en-US" altLang="en-US" sz="2400" dirty="0" smtClean="0">
                <a:solidFill>
                  <a:schemeClr val="tx1"/>
                </a:solidFill>
              </a:rPr>
              <a:t> (mentioned 26 times)</a:t>
            </a:r>
            <a:endParaRPr lang="en-US" altLang="en-US" sz="2400" dirty="0">
              <a:solidFill>
                <a:schemeClr val="tx1"/>
              </a:solidFill>
            </a:endParaRPr>
          </a:p>
          <a:p>
            <a:pPr lvl="2">
              <a:lnSpc>
                <a:spcPct val="90000"/>
              </a:lnSpc>
            </a:pPr>
            <a:r>
              <a:rPr lang="en-US" altLang="en-US" sz="2200" dirty="0">
                <a:solidFill>
                  <a:schemeClr val="tx1"/>
                </a:solidFill>
              </a:rPr>
              <a:t>A little is good, more is better, need for </a:t>
            </a:r>
            <a:r>
              <a:rPr lang="en-US" altLang="en-US" sz="2200" dirty="0" smtClean="0">
                <a:solidFill>
                  <a:schemeClr val="tx1"/>
                </a:solidFill>
              </a:rPr>
              <a:t>ongoing</a:t>
            </a:r>
          </a:p>
          <a:p>
            <a:pPr lvl="1">
              <a:lnSpc>
                <a:spcPct val="90000"/>
              </a:lnSpc>
            </a:pPr>
            <a:endParaRPr lang="en-US" altLang="en-US" sz="2400" dirty="0">
              <a:solidFill>
                <a:schemeClr val="tx1"/>
              </a:solidFill>
            </a:endParaRPr>
          </a:p>
          <a:p>
            <a:pPr lvl="1">
              <a:lnSpc>
                <a:spcPct val="90000"/>
              </a:lnSpc>
            </a:pPr>
            <a:r>
              <a:rPr lang="en-US" altLang="en-US" sz="2400" b="1" dirty="0" smtClean="0">
                <a:solidFill>
                  <a:schemeClr val="tx1"/>
                </a:solidFill>
              </a:rPr>
              <a:t>Awareness</a:t>
            </a:r>
            <a:r>
              <a:rPr lang="en-US" altLang="en-US" sz="2400" dirty="0" smtClean="0">
                <a:solidFill>
                  <a:schemeClr val="tx1"/>
                </a:solidFill>
              </a:rPr>
              <a:t> </a:t>
            </a:r>
            <a:r>
              <a:rPr lang="en-US" altLang="en-US" sz="2400" dirty="0">
                <a:solidFill>
                  <a:schemeClr val="tx1"/>
                </a:solidFill>
              </a:rPr>
              <a:t>(mentioned 16 times</a:t>
            </a:r>
            <a:r>
              <a:rPr lang="en-US" altLang="en-US" sz="2400" dirty="0" smtClean="0">
                <a:solidFill>
                  <a:schemeClr val="tx1"/>
                </a:solidFill>
              </a:rPr>
              <a:t>)</a:t>
            </a:r>
            <a:endParaRPr lang="en-US" altLang="en-US" sz="2400" dirty="0">
              <a:solidFill>
                <a:schemeClr val="tx1"/>
              </a:solidFill>
            </a:endParaRPr>
          </a:p>
          <a:p>
            <a:pPr lvl="2">
              <a:lnSpc>
                <a:spcPct val="90000"/>
              </a:lnSpc>
            </a:pPr>
            <a:r>
              <a:rPr lang="en-US" altLang="en-US" sz="2400" dirty="0">
                <a:solidFill>
                  <a:schemeClr val="tx1"/>
                </a:solidFill>
              </a:rPr>
              <a:t>Clients with TBI, links to psychopathology</a:t>
            </a:r>
          </a:p>
          <a:p>
            <a:pPr lvl="2">
              <a:lnSpc>
                <a:spcPct val="90000"/>
              </a:lnSpc>
            </a:pPr>
            <a:endParaRPr lang="en-US" altLang="en-US" sz="2400" dirty="0">
              <a:solidFill>
                <a:schemeClr val="tx1"/>
              </a:solidFill>
            </a:endParaRPr>
          </a:p>
          <a:p>
            <a:pPr lvl="2">
              <a:lnSpc>
                <a:spcPct val="90000"/>
              </a:lnSpc>
            </a:pPr>
            <a:endParaRPr lang="en-US" altLang="en-US" sz="2400" dirty="0" smtClean="0">
              <a:solidFill>
                <a:schemeClr val="tx1"/>
              </a:solidFill>
            </a:endParaRPr>
          </a:p>
          <a:p>
            <a:pPr lvl="2">
              <a:lnSpc>
                <a:spcPct val="90000"/>
              </a:lnSpc>
            </a:pPr>
            <a:endParaRPr lang="en-US" altLang="en-US" sz="2400" dirty="0">
              <a:solidFill>
                <a:schemeClr val="tx1"/>
              </a:solidFill>
            </a:endParaRPr>
          </a:p>
        </p:txBody>
      </p:sp>
    </p:spTree>
    <p:extLst>
      <p:ext uri="{BB962C8B-B14F-4D97-AF65-F5344CB8AC3E}">
        <p14:creationId xmlns:p14="http://schemas.microsoft.com/office/powerpoint/2010/main" val="6915499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z="3600" b="1" dirty="0" err="1" smtClean="0"/>
              <a:t>SummarY</a:t>
            </a:r>
            <a:r>
              <a:rPr lang="en-US" altLang="en-US" sz="3600" b="1" dirty="0" smtClean="0"/>
              <a:t>: Training</a:t>
            </a:r>
            <a:endParaRPr lang="en-US" altLang="en-US" sz="3600" b="1" dirty="0"/>
          </a:p>
        </p:txBody>
      </p:sp>
      <p:sp>
        <p:nvSpPr>
          <p:cNvPr id="151555" name="Rectangle 3"/>
          <p:cNvSpPr>
            <a:spLocks noGrp="1" noChangeArrowheads="1"/>
          </p:cNvSpPr>
          <p:nvPr>
            <p:ph type="body" idx="1"/>
          </p:nvPr>
        </p:nvSpPr>
        <p:spPr>
          <a:xfrm>
            <a:off x="457200" y="1676400"/>
            <a:ext cx="8382000" cy="4953000"/>
          </a:xfrm>
        </p:spPr>
        <p:txBody>
          <a:bodyPr>
            <a:normAutofit/>
          </a:bodyPr>
          <a:lstStyle/>
          <a:p>
            <a:pPr>
              <a:lnSpc>
                <a:spcPct val="90000"/>
              </a:lnSpc>
            </a:pPr>
            <a:r>
              <a:rPr lang="en-US" altLang="en-US" b="1" dirty="0">
                <a:solidFill>
                  <a:schemeClr val="tx1"/>
                </a:solidFill>
              </a:rPr>
              <a:t>It </a:t>
            </a:r>
            <a:r>
              <a:rPr lang="en-US" altLang="en-US" b="1" dirty="0" smtClean="0">
                <a:solidFill>
                  <a:schemeClr val="tx1"/>
                </a:solidFill>
              </a:rPr>
              <a:t>helped</a:t>
            </a:r>
            <a:endParaRPr lang="en-US" altLang="en-US" b="1" dirty="0">
              <a:solidFill>
                <a:schemeClr val="tx1"/>
              </a:solidFill>
            </a:endParaRPr>
          </a:p>
          <a:p>
            <a:pPr>
              <a:lnSpc>
                <a:spcPct val="90000"/>
              </a:lnSpc>
            </a:pPr>
            <a:r>
              <a:rPr lang="en-US" altLang="en-US" b="1" dirty="0" smtClean="0">
                <a:solidFill>
                  <a:schemeClr val="tx1"/>
                </a:solidFill>
              </a:rPr>
              <a:t>But it </a:t>
            </a:r>
            <a:r>
              <a:rPr lang="en-US" altLang="en-US" b="1" dirty="0">
                <a:solidFill>
                  <a:schemeClr val="tx1"/>
                </a:solidFill>
              </a:rPr>
              <a:t>didn’t help </a:t>
            </a:r>
            <a:r>
              <a:rPr lang="en-US" altLang="en-US" b="1" dirty="0" smtClean="0">
                <a:solidFill>
                  <a:schemeClr val="tx1"/>
                </a:solidFill>
              </a:rPr>
              <a:t>enough:</a:t>
            </a:r>
            <a:endParaRPr lang="en-US" altLang="en-US" b="1" dirty="0">
              <a:solidFill>
                <a:schemeClr val="tx1"/>
              </a:solidFill>
            </a:endParaRPr>
          </a:p>
          <a:p>
            <a:pPr lvl="1">
              <a:lnSpc>
                <a:spcPct val="90000"/>
              </a:lnSpc>
            </a:pPr>
            <a:r>
              <a:rPr lang="en-US" altLang="en-US" b="1" dirty="0">
                <a:solidFill>
                  <a:schemeClr val="tx1"/>
                </a:solidFill>
              </a:rPr>
              <a:t>Need for ongoing training</a:t>
            </a:r>
          </a:p>
          <a:p>
            <a:pPr lvl="1">
              <a:lnSpc>
                <a:spcPct val="90000"/>
              </a:lnSpc>
            </a:pPr>
            <a:r>
              <a:rPr lang="en-US" altLang="en-US" b="1" dirty="0">
                <a:solidFill>
                  <a:schemeClr val="tx1"/>
                </a:solidFill>
              </a:rPr>
              <a:t>Need for state-wide resource team</a:t>
            </a:r>
          </a:p>
          <a:p>
            <a:pPr lvl="2">
              <a:lnSpc>
                <a:spcPct val="90000"/>
              </a:lnSpc>
            </a:pPr>
            <a:r>
              <a:rPr lang="en-US" altLang="en-US" b="1" dirty="0">
                <a:solidFill>
                  <a:schemeClr val="tx1"/>
                </a:solidFill>
              </a:rPr>
              <a:t>Constant staff turnover</a:t>
            </a:r>
          </a:p>
          <a:p>
            <a:pPr lvl="2">
              <a:lnSpc>
                <a:spcPct val="90000"/>
              </a:lnSpc>
            </a:pPr>
            <a:r>
              <a:rPr lang="en-US" altLang="en-US" b="1" dirty="0">
                <a:solidFill>
                  <a:schemeClr val="tx1"/>
                </a:solidFill>
              </a:rPr>
              <a:t>Updating, continuing medical </a:t>
            </a:r>
            <a:r>
              <a:rPr lang="en-US" altLang="en-US" b="1" dirty="0" smtClean="0">
                <a:solidFill>
                  <a:schemeClr val="tx1"/>
                </a:solidFill>
              </a:rPr>
              <a:t>education</a:t>
            </a:r>
          </a:p>
          <a:p>
            <a:pPr lvl="2">
              <a:lnSpc>
                <a:spcPct val="90000"/>
              </a:lnSpc>
            </a:pPr>
            <a:r>
              <a:rPr lang="en-US" altLang="en-US" b="1" dirty="0" smtClean="0">
                <a:solidFill>
                  <a:schemeClr val="tx1"/>
                </a:solidFill>
              </a:rPr>
              <a:t>Requires </a:t>
            </a:r>
            <a:r>
              <a:rPr lang="en-US" altLang="en-US" b="1" dirty="0">
                <a:solidFill>
                  <a:schemeClr val="tx1"/>
                </a:solidFill>
              </a:rPr>
              <a:t>ongoing resources, effort, </a:t>
            </a:r>
            <a:r>
              <a:rPr lang="en-US" altLang="en-US" b="1" dirty="0" smtClean="0">
                <a:solidFill>
                  <a:schemeClr val="tx1"/>
                </a:solidFill>
              </a:rPr>
              <a:t>commitment</a:t>
            </a:r>
          </a:p>
          <a:p>
            <a:pPr lvl="2">
              <a:lnSpc>
                <a:spcPct val="90000"/>
              </a:lnSpc>
            </a:pPr>
            <a:endParaRPr lang="en-US" altLang="en-US" b="1" dirty="0">
              <a:solidFill>
                <a:schemeClr val="tx1"/>
              </a:solidFill>
            </a:endParaRPr>
          </a:p>
          <a:p>
            <a:pPr>
              <a:lnSpc>
                <a:spcPct val="90000"/>
              </a:lnSpc>
            </a:pPr>
            <a:r>
              <a:rPr lang="en-US" altLang="en-US" b="1" dirty="0">
                <a:solidFill>
                  <a:schemeClr val="tx1"/>
                </a:solidFill>
              </a:rPr>
              <a:t>All levels of providers need training</a:t>
            </a:r>
          </a:p>
          <a:p>
            <a:pPr lvl="1">
              <a:lnSpc>
                <a:spcPct val="90000"/>
              </a:lnSpc>
            </a:pPr>
            <a:r>
              <a:rPr lang="en-US" altLang="en-US" b="1" dirty="0">
                <a:solidFill>
                  <a:schemeClr val="tx1"/>
                </a:solidFill>
              </a:rPr>
              <a:t>“Train the trainers” model </a:t>
            </a:r>
            <a:r>
              <a:rPr lang="en-US" altLang="en-US" b="1" dirty="0" smtClean="0">
                <a:solidFill>
                  <a:schemeClr val="tx1"/>
                </a:solidFill>
              </a:rPr>
              <a:t>insufficient</a:t>
            </a:r>
          </a:p>
          <a:p>
            <a:pPr lvl="1">
              <a:lnSpc>
                <a:spcPct val="90000"/>
              </a:lnSpc>
            </a:pPr>
            <a:endParaRPr lang="en-US" altLang="en-US" b="1" dirty="0" smtClean="0">
              <a:solidFill>
                <a:schemeClr val="tx1"/>
              </a:solidFill>
            </a:endParaRPr>
          </a:p>
          <a:p>
            <a:pPr>
              <a:lnSpc>
                <a:spcPct val="90000"/>
              </a:lnSpc>
            </a:pPr>
            <a:r>
              <a:rPr lang="en-US" altLang="en-US" b="1" dirty="0" smtClean="0">
                <a:solidFill>
                  <a:schemeClr val="tx1"/>
                </a:solidFill>
              </a:rPr>
              <a:t>Although </a:t>
            </a:r>
            <a:r>
              <a:rPr lang="en-US" altLang="en-US" b="1" dirty="0">
                <a:solidFill>
                  <a:schemeClr val="tx1"/>
                </a:solidFill>
              </a:rPr>
              <a:t>directed at providers:</a:t>
            </a:r>
          </a:p>
          <a:p>
            <a:pPr lvl="2">
              <a:lnSpc>
                <a:spcPct val="90000"/>
              </a:lnSpc>
            </a:pPr>
            <a:r>
              <a:rPr lang="en-US" altLang="en-US" b="1" dirty="0">
                <a:solidFill>
                  <a:schemeClr val="tx1"/>
                </a:solidFill>
              </a:rPr>
              <a:t>Individuals with TBI and families are the best teachers</a:t>
            </a:r>
          </a:p>
          <a:p>
            <a:pPr lvl="2">
              <a:lnSpc>
                <a:spcPct val="90000"/>
              </a:lnSpc>
            </a:pPr>
            <a:r>
              <a:rPr lang="en-US" altLang="en-US" b="1" dirty="0">
                <a:solidFill>
                  <a:schemeClr val="tx1"/>
                </a:solidFill>
              </a:rPr>
              <a:t>Providers can be role models</a:t>
            </a:r>
          </a:p>
          <a:p>
            <a:pPr lvl="1">
              <a:lnSpc>
                <a:spcPct val="90000"/>
              </a:lnSpc>
            </a:pPr>
            <a:endParaRPr lang="en-US" altLang="en-US" dirty="0">
              <a:solidFill>
                <a:schemeClr val="tx1"/>
              </a:solidFill>
            </a:endParaRPr>
          </a:p>
        </p:txBody>
      </p:sp>
    </p:spTree>
    <p:extLst>
      <p:ext uri="{BB962C8B-B14F-4D97-AF65-F5344CB8AC3E}">
        <p14:creationId xmlns:p14="http://schemas.microsoft.com/office/powerpoint/2010/main" val="7194073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600" b="1" dirty="0" smtClean="0"/>
              <a:t>Successes: Outpatient</a:t>
            </a:r>
            <a:endParaRPr lang="en-US" altLang="en-US" sz="3600" b="1" dirty="0"/>
          </a:p>
        </p:txBody>
      </p:sp>
      <p:sp>
        <p:nvSpPr>
          <p:cNvPr id="31747" name="Rectangle 3"/>
          <p:cNvSpPr>
            <a:spLocks noGrp="1" noChangeArrowheads="1"/>
          </p:cNvSpPr>
          <p:nvPr>
            <p:ph type="body" idx="1"/>
          </p:nvPr>
        </p:nvSpPr>
        <p:spPr>
          <a:xfrm>
            <a:off x="457200" y="1752600"/>
            <a:ext cx="8305800" cy="4724400"/>
          </a:xfrm>
        </p:spPr>
        <p:txBody>
          <a:bodyPr>
            <a:normAutofit fontScale="85000" lnSpcReduction="20000"/>
          </a:bodyPr>
          <a:lstStyle/>
          <a:p>
            <a:pPr lvl="1"/>
            <a:r>
              <a:rPr lang="en-US" altLang="en-US" sz="2800" b="1" dirty="0" smtClean="0">
                <a:solidFill>
                  <a:schemeClr val="tx1"/>
                </a:solidFill>
              </a:rPr>
              <a:t>Changed the mindset of those working with individuals with TBI</a:t>
            </a:r>
          </a:p>
          <a:p>
            <a:pPr lvl="2"/>
            <a:r>
              <a:rPr lang="en-US" altLang="en-US" sz="2600" b="1" dirty="0" smtClean="0">
                <a:solidFill>
                  <a:schemeClr val="tx1"/>
                </a:solidFill>
              </a:rPr>
              <a:t>Behavior is not purposeful, manipulative</a:t>
            </a:r>
          </a:p>
          <a:p>
            <a:pPr lvl="2"/>
            <a:r>
              <a:rPr lang="en-US" altLang="en-US" sz="2600" b="1" dirty="0" smtClean="0">
                <a:solidFill>
                  <a:schemeClr val="tx1"/>
                </a:solidFill>
              </a:rPr>
              <a:t>Decreased anger and frustration</a:t>
            </a:r>
          </a:p>
          <a:p>
            <a:pPr lvl="2"/>
            <a:r>
              <a:rPr lang="en-US" altLang="en-US" sz="2600" b="1" dirty="0" smtClean="0">
                <a:solidFill>
                  <a:schemeClr val="tx1"/>
                </a:solidFill>
              </a:rPr>
              <a:t>“thinking out of the box”</a:t>
            </a:r>
          </a:p>
          <a:p>
            <a:pPr lvl="1"/>
            <a:endParaRPr lang="en-US" altLang="en-US" sz="2800" b="1" dirty="0">
              <a:solidFill>
                <a:schemeClr val="tx1"/>
              </a:solidFill>
            </a:endParaRPr>
          </a:p>
          <a:p>
            <a:pPr lvl="1"/>
            <a:r>
              <a:rPr lang="en-US" altLang="en-US" sz="2800" b="1" dirty="0" smtClean="0">
                <a:solidFill>
                  <a:schemeClr val="tx1"/>
                </a:solidFill>
              </a:rPr>
              <a:t>Increased knowledge and interest in many providers working with individuals with TBI – members of community team did feel more like “experts”</a:t>
            </a:r>
          </a:p>
          <a:p>
            <a:pPr lvl="1"/>
            <a:endParaRPr lang="en-US" altLang="en-US" sz="2800" b="1" dirty="0">
              <a:solidFill>
                <a:schemeClr val="tx1"/>
              </a:solidFill>
            </a:endParaRPr>
          </a:p>
          <a:p>
            <a:pPr lvl="1"/>
            <a:r>
              <a:rPr lang="en-US" altLang="en-US" sz="2800" b="1" dirty="0" smtClean="0">
                <a:solidFill>
                  <a:schemeClr val="tx1"/>
                </a:solidFill>
              </a:rPr>
              <a:t>Regular visits to regional teams allowed for follow up and “tweaking” of plans/ recommendations</a:t>
            </a:r>
            <a:endParaRPr lang="en-US" altLang="en-US" sz="2800" b="1" dirty="0">
              <a:solidFill>
                <a:schemeClr val="tx1"/>
              </a:solidFill>
            </a:endParaRPr>
          </a:p>
          <a:p>
            <a:pPr lvl="2"/>
            <a:endParaRPr lang="en-US" altLang="en-US" dirty="0">
              <a:solidFill>
                <a:schemeClr val="tx1"/>
              </a:solidFill>
            </a:endParaRPr>
          </a:p>
          <a:p>
            <a:pPr lvl="1"/>
            <a:endParaRPr lang="en-US" altLang="en-US"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24597715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3600" b="1" dirty="0" smtClean="0"/>
              <a:t>Challenges: Outpatient</a:t>
            </a:r>
            <a:endParaRPr lang="en-US" altLang="en-US" sz="3600" b="1" dirty="0"/>
          </a:p>
        </p:txBody>
      </p:sp>
      <p:sp>
        <p:nvSpPr>
          <p:cNvPr id="31747" name="Rectangle 3"/>
          <p:cNvSpPr>
            <a:spLocks noGrp="1" noChangeArrowheads="1"/>
          </p:cNvSpPr>
          <p:nvPr>
            <p:ph type="body" idx="1"/>
          </p:nvPr>
        </p:nvSpPr>
        <p:spPr/>
        <p:txBody>
          <a:bodyPr/>
          <a:lstStyle/>
          <a:p>
            <a:pPr lvl="1"/>
            <a:r>
              <a:rPr lang="en-US" altLang="en-US" sz="2800" b="1" dirty="0" smtClean="0">
                <a:solidFill>
                  <a:schemeClr val="tx1"/>
                </a:solidFill>
              </a:rPr>
              <a:t>Ongoing </a:t>
            </a:r>
            <a:r>
              <a:rPr lang="en-US" altLang="en-US" sz="2800" b="1" dirty="0">
                <a:solidFill>
                  <a:schemeClr val="tx1"/>
                </a:solidFill>
              </a:rPr>
              <a:t>need for state </a:t>
            </a:r>
            <a:r>
              <a:rPr lang="en-US" altLang="en-US" sz="2800" b="1" dirty="0" smtClean="0">
                <a:solidFill>
                  <a:schemeClr val="tx1"/>
                </a:solidFill>
              </a:rPr>
              <a:t>resources</a:t>
            </a:r>
          </a:p>
          <a:p>
            <a:pPr lvl="1"/>
            <a:endParaRPr lang="en-US" altLang="en-US" sz="2400" b="1" dirty="0">
              <a:solidFill>
                <a:schemeClr val="tx1"/>
              </a:solidFill>
            </a:endParaRPr>
          </a:p>
          <a:p>
            <a:pPr lvl="2"/>
            <a:r>
              <a:rPr lang="en-US" altLang="en-US" sz="2400" b="1" dirty="0">
                <a:solidFill>
                  <a:schemeClr val="tx1"/>
                </a:solidFill>
              </a:rPr>
              <a:t>While teams felt they learned an enormous amount, they did not feel ready to serve as the “experts” without backup at the state </a:t>
            </a:r>
            <a:r>
              <a:rPr lang="en-US" altLang="en-US" sz="2400" b="1" dirty="0" smtClean="0">
                <a:solidFill>
                  <a:schemeClr val="tx1"/>
                </a:solidFill>
              </a:rPr>
              <a:t>level</a:t>
            </a:r>
          </a:p>
          <a:p>
            <a:pPr lvl="2"/>
            <a:endParaRPr lang="en-US" altLang="en-US" sz="2400" b="1" dirty="0">
              <a:solidFill>
                <a:schemeClr val="tx1"/>
              </a:solidFill>
            </a:endParaRPr>
          </a:p>
          <a:p>
            <a:pPr lvl="2"/>
            <a:r>
              <a:rPr lang="en-US" altLang="en-US" sz="2400" b="1" dirty="0">
                <a:solidFill>
                  <a:schemeClr val="tx1"/>
                </a:solidFill>
              </a:rPr>
              <a:t>Staff turnover on local teams was and will no doubt continue to be a frequent occurrence, and resulted in unevenly trained teams with a need for ongoing support.</a:t>
            </a:r>
          </a:p>
          <a:p>
            <a:pPr lvl="2"/>
            <a:endParaRPr lang="en-US" altLang="en-US" dirty="0">
              <a:solidFill>
                <a:schemeClr val="tx1"/>
              </a:solidFill>
            </a:endParaRPr>
          </a:p>
          <a:p>
            <a:pPr lvl="1"/>
            <a:endParaRPr lang="en-US" altLang="en-US"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29747193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b="1" dirty="0" smtClean="0"/>
              <a:t>OUTPATIENT CHALLENGES</a:t>
            </a:r>
            <a:endParaRPr lang="en-US" altLang="en-US" b="1" dirty="0"/>
          </a:p>
        </p:txBody>
      </p:sp>
      <p:sp>
        <p:nvSpPr>
          <p:cNvPr id="32771" name="Rectangle 3"/>
          <p:cNvSpPr>
            <a:spLocks noGrp="1" noChangeArrowheads="1"/>
          </p:cNvSpPr>
          <p:nvPr>
            <p:ph type="body" idx="1"/>
          </p:nvPr>
        </p:nvSpPr>
        <p:spPr>
          <a:xfrm>
            <a:off x="457200" y="1752600"/>
            <a:ext cx="8382000" cy="4876800"/>
          </a:xfrm>
        </p:spPr>
        <p:txBody>
          <a:bodyPr>
            <a:normAutofit fontScale="92500" lnSpcReduction="20000"/>
          </a:bodyPr>
          <a:lstStyle/>
          <a:p>
            <a:r>
              <a:rPr lang="en-US" altLang="en-US" sz="2600" b="1" dirty="0">
                <a:solidFill>
                  <a:schemeClr val="tx1"/>
                </a:solidFill>
              </a:rPr>
              <a:t>More training for front-line </a:t>
            </a:r>
            <a:r>
              <a:rPr lang="en-US" altLang="en-US" sz="2600" b="1" dirty="0" smtClean="0">
                <a:solidFill>
                  <a:schemeClr val="tx1"/>
                </a:solidFill>
              </a:rPr>
              <a:t>staff</a:t>
            </a:r>
            <a:endParaRPr lang="en-US" altLang="en-US" sz="2600" b="1" dirty="0">
              <a:solidFill>
                <a:schemeClr val="tx1"/>
              </a:solidFill>
            </a:endParaRPr>
          </a:p>
          <a:p>
            <a:pPr lvl="1"/>
            <a:r>
              <a:rPr lang="en-US" altLang="en-US" sz="2600" b="1" dirty="0">
                <a:solidFill>
                  <a:schemeClr val="tx1"/>
                </a:solidFill>
              </a:rPr>
              <a:t>Trickle-down training does not always work</a:t>
            </a:r>
          </a:p>
          <a:p>
            <a:pPr lvl="1"/>
            <a:r>
              <a:rPr lang="en-US" altLang="en-US" sz="2600" b="1" dirty="0">
                <a:solidFill>
                  <a:schemeClr val="tx1"/>
                </a:solidFill>
              </a:rPr>
              <a:t>Constant turn-over of front-line staff necessitates ongoing training</a:t>
            </a:r>
          </a:p>
          <a:p>
            <a:pPr lvl="1"/>
            <a:endParaRPr lang="en-US" altLang="en-US" sz="2600" b="1" dirty="0">
              <a:solidFill>
                <a:schemeClr val="tx1"/>
              </a:solidFill>
            </a:endParaRPr>
          </a:p>
          <a:p>
            <a:r>
              <a:rPr lang="en-US" altLang="en-US" sz="2600" b="1" dirty="0">
                <a:solidFill>
                  <a:schemeClr val="tx1"/>
                </a:solidFill>
              </a:rPr>
              <a:t>Flexibility in consultation </a:t>
            </a:r>
            <a:r>
              <a:rPr lang="en-US" altLang="en-US" sz="2600" b="1" dirty="0" smtClean="0">
                <a:solidFill>
                  <a:schemeClr val="tx1"/>
                </a:solidFill>
              </a:rPr>
              <a:t>process</a:t>
            </a:r>
            <a:endParaRPr lang="en-US" altLang="en-US" sz="2600" b="1" dirty="0">
              <a:solidFill>
                <a:schemeClr val="tx1"/>
              </a:solidFill>
            </a:endParaRPr>
          </a:p>
          <a:p>
            <a:pPr lvl="1"/>
            <a:r>
              <a:rPr lang="en-US" altLang="en-US" sz="2600" b="1" dirty="0">
                <a:solidFill>
                  <a:schemeClr val="tx1"/>
                </a:solidFill>
              </a:rPr>
              <a:t>Intimidating group</a:t>
            </a:r>
          </a:p>
          <a:p>
            <a:pPr lvl="1"/>
            <a:r>
              <a:rPr lang="en-US" altLang="en-US" sz="2600" b="1" dirty="0">
                <a:solidFill>
                  <a:schemeClr val="tx1"/>
                </a:solidFill>
              </a:rPr>
              <a:t>Use of video interviews or videotaping</a:t>
            </a:r>
          </a:p>
          <a:p>
            <a:pPr lvl="1"/>
            <a:r>
              <a:rPr lang="en-US" altLang="en-US" sz="2600" b="1" dirty="0">
                <a:solidFill>
                  <a:schemeClr val="tx1"/>
                </a:solidFill>
              </a:rPr>
              <a:t>Alternate interviewer or formats</a:t>
            </a:r>
          </a:p>
          <a:p>
            <a:pPr lvl="1"/>
            <a:r>
              <a:rPr lang="en-US" altLang="en-US" sz="2600" b="1" dirty="0">
                <a:solidFill>
                  <a:schemeClr val="tx1"/>
                </a:solidFill>
              </a:rPr>
              <a:t>Eligibility </a:t>
            </a:r>
            <a:r>
              <a:rPr lang="en-US" altLang="en-US" sz="2600" b="1" dirty="0" smtClean="0">
                <a:solidFill>
                  <a:schemeClr val="tx1"/>
                </a:solidFill>
              </a:rPr>
              <a:t>criteria</a:t>
            </a:r>
          </a:p>
          <a:p>
            <a:pPr lvl="1"/>
            <a:endParaRPr lang="en-US" altLang="en-US" sz="2600" b="1" dirty="0">
              <a:solidFill>
                <a:schemeClr val="tx1"/>
              </a:solidFill>
            </a:endParaRPr>
          </a:p>
          <a:p>
            <a:r>
              <a:rPr lang="en-US" altLang="en-US" sz="2600" b="1" dirty="0">
                <a:solidFill>
                  <a:schemeClr val="tx1"/>
                </a:solidFill>
              </a:rPr>
              <a:t>Participation of injured individuals &amp; families</a:t>
            </a:r>
          </a:p>
          <a:p>
            <a:pPr lvl="1"/>
            <a:r>
              <a:rPr lang="en-US" altLang="en-US" sz="2600" b="1" dirty="0" smtClean="0">
                <a:solidFill>
                  <a:schemeClr val="tx1"/>
                </a:solidFill>
              </a:rPr>
              <a:t>Absolutely critical</a:t>
            </a:r>
            <a:endParaRPr lang="en-US" altLang="en-US" sz="2600" b="1" dirty="0">
              <a:solidFill>
                <a:schemeClr val="tx1"/>
              </a:solidFill>
            </a:endParaRPr>
          </a:p>
          <a:p>
            <a:endParaRPr lang="en-US" altLang="en-US" dirty="0"/>
          </a:p>
        </p:txBody>
      </p:sp>
    </p:spTree>
    <p:extLst>
      <p:ext uri="{BB962C8B-B14F-4D97-AF65-F5344CB8AC3E}">
        <p14:creationId xmlns:p14="http://schemas.microsoft.com/office/powerpoint/2010/main" val="2241908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aura\Pictures\Funny Signs\Not a through Str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124" y="0"/>
            <a:ext cx="44397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4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Challenges to long-term sustainability</a:t>
            </a:r>
          </a:p>
        </p:txBody>
      </p:sp>
      <p:sp>
        <p:nvSpPr>
          <p:cNvPr id="3" name="Content Placeholder 2"/>
          <p:cNvSpPr>
            <a:spLocks noGrp="1"/>
          </p:cNvSpPr>
          <p:nvPr>
            <p:ph idx="1"/>
          </p:nvPr>
        </p:nvSpPr>
        <p:spPr>
          <a:xfrm>
            <a:off x="457200" y="1752600"/>
            <a:ext cx="8305800" cy="5105400"/>
          </a:xfrm>
        </p:spPr>
        <p:txBody>
          <a:bodyPr>
            <a:normAutofit lnSpcReduction="10000"/>
          </a:bodyPr>
          <a:lstStyle/>
          <a:p>
            <a:r>
              <a:rPr lang="en-US" b="1" dirty="0" smtClean="0">
                <a:solidFill>
                  <a:schemeClr val="tx1"/>
                </a:solidFill>
              </a:rPr>
              <a:t>Financing</a:t>
            </a:r>
          </a:p>
          <a:p>
            <a:pPr lvl="1"/>
            <a:r>
              <a:rPr lang="en-US" b="1" dirty="0" smtClean="0">
                <a:solidFill>
                  <a:schemeClr val="tx1"/>
                </a:solidFill>
              </a:rPr>
              <a:t>State deficit led to DHHS requiring $2M decrease in funding at State Hospital</a:t>
            </a:r>
          </a:p>
          <a:p>
            <a:pPr lvl="1"/>
            <a:r>
              <a:rPr lang="en-US" b="1" dirty="0" smtClean="0">
                <a:solidFill>
                  <a:schemeClr val="tx1"/>
                </a:solidFill>
              </a:rPr>
              <a:t>Unit was precipitously closed</a:t>
            </a:r>
          </a:p>
          <a:p>
            <a:pPr lvl="1"/>
            <a:r>
              <a:rPr lang="en-US" altLang="en-US" b="1" dirty="0" smtClean="0">
                <a:solidFill>
                  <a:schemeClr val="tx1"/>
                </a:solidFill>
              </a:rPr>
              <a:t>Statewide </a:t>
            </a:r>
            <a:r>
              <a:rPr lang="en-US" altLang="en-US" b="1" dirty="0">
                <a:solidFill>
                  <a:schemeClr val="tx1"/>
                </a:solidFill>
              </a:rPr>
              <a:t>Mobile Dual Diagnosis Team </a:t>
            </a:r>
            <a:r>
              <a:rPr lang="en-US" altLang="en-US" b="1" dirty="0" smtClean="0">
                <a:solidFill>
                  <a:schemeClr val="tx1"/>
                </a:solidFill>
              </a:rPr>
              <a:t>funding not carried forward</a:t>
            </a:r>
            <a:endParaRPr lang="en-US" b="1" dirty="0" smtClean="0">
              <a:solidFill>
                <a:schemeClr val="tx1"/>
              </a:solidFill>
            </a:endParaRPr>
          </a:p>
          <a:p>
            <a:pPr lvl="1"/>
            <a:endParaRPr lang="en-US" b="1" dirty="0">
              <a:solidFill>
                <a:schemeClr val="tx1"/>
              </a:solidFill>
            </a:endParaRPr>
          </a:p>
          <a:p>
            <a:r>
              <a:rPr lang="en-US" b="1" dirty="0" smtClean="0">
                <a:solidFill>
                  <a:schemeClr val="tx1"/>
                </a:solidFill>
              </a:rPr>
              <a:t>Staff Turnover</a:t>
            </a:r>
          </a:p>
          <a:p>
            <a:pPr lvl="1"/>
            <a:r>
              <a:rPr lang="en-US" b="1" dirty="0" smtClean="0">
                <a:solidFill>
                  <a:schemeClr val="tx1"/>
                </a:solidFill>
              </a:rPr>
              <a:t>Loss of expertise at local level due to high staff turnover</a:t>
            </a:r>
          </a:p>
          <a:p>
            <a:pPr lvl="1"/>
            <a:r>
              <a:rPr lang="en-US" b="1" dirty="0" smtClean="0">
                <a:solidFill>
                  <a:schemeClr val="tx1"/>
                </a:solidFill>
              </a:rPr>
              <a:t>Limited psychiatric expertise in neuropsychiatry</a:t>
            </a:r>
          </a:p>
          <a:p>
            <a:pPr lvl="1"/>
            <a:r>
              <a:rPr lang="en-US" b="1" dirty="0" smtClean="0">
                <a:solidFill>
                  <a:schemeClr val="tx1"/>
                </a:solidFill>
              </a:rPr>
              <a:t>Reallocation of unit resources to help cover short staffing within hospital</a:t>
            </a:r>
          </a:p>
          <a:p>
            <a:pPr lvl="1"/>
            <a:endParaRPr lang="en-US" b="1" dirty="0" smtClean="0">
              <a:solidFill>
                <a:schemeClr val="tx1"/>
              </a:solidFill>
            </a:endParaRPr>
          </a:p>
          <a:p>
            <a:r>
              <a:rPr lang="en-US" b="1" dirty="0" smtClean="0">
                <a:solidFill>
                  <a:schemeClr val="tx1"/>
                </a:solidFill>
              </a:rPr>
              <a:t>Lack of Resources in Community</a:t>
            </a:r>
          </a:p>
          <a:p>
            <a:endParaRPr lang="en-US" dirty="0" smtClean="0">
              <a:solidFill>
                <a:schemeClr val="tx1"/>
              </a:solidFill>
            </a:endParaRPr>
          </a:p>
        </p:txBody>
      </p:sp>
    </p:spTree>
    <p:extLst>
      <p:ext uri="{BB962C8B-B14F-4D97-AF65-F5344CB8AC3E}">
        <p14:creationId xmlns:p14="http://schemas.microsoft.com/office/powerpoint/2010/main" val="30997749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aura\Pictures\Funny Signs\Bottomless P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 y="892968"/>
            <a:ext cx="7843838"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7179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But the fight goes on…</a:t>
            </a:r>
            <a:endParaRPr lang="en-US" b="1" dirty="0"/>
          </a:p>
        </p:txBody>
      </p:sp>
      <p:sp>
        <p:nvSpPr>
          <p:cNvPr id="3" name="Content Placeholder 2"/>
          <p:cNvSpPr>
            <a:spLocks noGrp="1"/>
          </p:cNvSpPr>
          <p:nvPr>
            <p:ph idx="1"/>
          </p:nvPr>
        </p:nvSpPr>
        <p:spPr>
          <a:xfrm>
            <a:off x="457200" y="1752600"/>
            <a:ext cx="8382000" cy="4876800"/>
          </a:xfrm>
        </p:spPr>
        <p:txBody>
          <a:bodyPr>
            <a:normAutofit lnSpcReduction="10000"/>
          </a:bodyPr>
          <a:lstStyle/>
          <a:p>
            <a:r>
              <a:rPr lang="en-US" b="1" dirty="0" smtClean="0">
                <a:solidFill>
                  <a:schemeClr val="tx1"/>
                </a:solidFill>
              </a:rPr>
              <a:t>Community partners (Area Agencies, Providers’ Council, BIANH) continue to advocate for both inpatient option and outpatient mobile team</a:t>
            </a:r>
          </a:p>
          <a:p>
            <a:endParaRPr lang="en-US" b="1" dirty="0">
              <a:solidFill>
                <a:schemeClr val="tx1"/>
              </a:solidFill>
            </a:endParaRPr>
          </a:p>
          <a:p>
            <a:r>
              <a:rPr lang="en-US" b="1" dirty="0" smtClean="0">
                <a:solidFill>
                  <a:schemeClr val="tx1"/>
                </a:solidFill>
              </a:rPr>
              <a:t>Informal consultation continues to occur</a:t>
            </a:r>
          </a:p>
          <a:p>
            <a:endParaRPr lang="en-US" b="1" dirty="0">
              <a:solidFill>
                <a:schemeClr val="tx1"/>
              </a:solidFill>
            </a:endParaRPr>
          </a:p>
          <a:p>
            <a:r>
              <a:rPr lang="en-US" b="1" dirty="0" smtClean="0">
                <a:solidFill>
                  <a:schemeClr val="tx1"/>
                </a:solidFill>
              </a:rPr>
              <a:t>Other hospitals/rehab placements considering development of a NICU</a:t>
            </a:r>
          </a:p>
          <a:p>
            <a:endParaRPr lang="en-US" b="1" dirty="0">
              <a:solidFill>
                <a:schemeClr val="tx1"/>
              </a:solidFill>
            </a:endParaRPr>
          </a:p>
          <a:p>
            <a:r>
              <a:rPr lang="en-US" b="1" dirty="0" smtClean="0">
                <a:solidFill>
                  <a:schemeClr val="tx1"/>
                </a:solidFill>
              </a:rPr>
              <a:t>Model has been state funded for mobile team for those with intellectual or developmental disability and challenging behaviors, with good success</a:t>
            </a:r>
          </a:p>
          <a:p>
            <a:endParaRPr lang="en-US" dirty="0">
              <a:solidFill>
                <a:schemeClr val="tx1"/>
              </a:solidFill>
            </a:endParaRPr>
          </a:p>
        </p:txBody>
      </p:sp>
    </p:spTree>
    <p:extLst>
      <p:ext uri="{BB962C8B-B14F-4D97-AF65-F5344CB8AC3E}">
        <p14:creationId xmlns:p14="http://schemas.microsoft.com/office/powerpoint/2010/main" val="175950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a:t>
            </a:r>
            <a:r>
              <a:rPr lang="en-US" dirty="0" smtClean="0"/>
              <a:t> NICU</a:t>
            </a:r>
            <a:endParaRPr lang="en-US" dirty="0"/>
          </a:p>
        </p:txBody>
      </p:sp>
      <p:sp>
        <p:nvSpPr>
          <p:cNvPr id="3" name="Content Placeholder 2"/>
          <p:cNvSpPr>
            <a:spLocks noGrp="1"/>
          </p:cNvSpPr>
          <p:nvPr>
            <p:ph idx="1"/>
          </p:nvPr>
        </p:nvSpPr>
        <p:spPr>
          <a:xfrm>
            <a:off x="457200" y="1752600"/>
            <a:ext cx="8458200" cy="4876800"/>
          </a:xfrm>
        </p:spPr>
        <p:txBody>
          <a:bodyPr>
            <a:normAutofit lnSpcReduction="10000"/>
          </a:bodyPr>
          <a:lstStyle/>
          <a:p>
            <a:r>
              <a:rPr lang="en-US" b="1" dirty="0" smtClean="0">
                <a:solidFill>
                  <a:schemeClr val="tx1"/>
                </a:solidFill>
              </a:rPr>
              <a:t>A 12 </a:t>
            </a:r>
            <a:r>
              <a:rPr lang="en-US" b="1" dirty="0">
                <a:solidFill>
                  <a:schemeClr val="tx1"/>
                </a:solidFill>
              </a:rPr>
              <a:t>bed unit, which consistently </a:t>
            </a:r>
            <a:r>
              <a:rPr lang="en-US" b="1" dirty="0" smtClean="0">
                <a:solidFill>
                  <a:schemeClr val="tx1"/>
                </a:solidFill>
              </a:rPr>
              <a:t>ran </a:t>
            </a:r>
            <a:r>
              <a:rPr lang="en-US" b="1" dirty="0">
                <a:solidFill>
                  <a:schemeClr val="tx1"/>
                </a:solidFill>
              </a:rPr>
              <a:t>at full census, </a:t>
            </a:r>
            <a:r>
              <a:rPr lang="en-US" b="1" dirty="0" smtClean="0">
                <a:solidFill>
                  <a:schemeClr val="tx1"/>
                </a:solidFill>
              </a:rPr>
              <a:t>with a </a:t>
            </a:r>
            <a:r>
              <a:rPr lang="en-US" b="1" dirty="0">
                <a:solidFill>
                  <a:schemeClr val="tx1"/>
                </a:solidFill>
              </a:rPr>
              <a:t>waiting list of individuals referred from the community</a:t>
            </a:r>
            <a:r>
              <a:rPr lang="en-US" b="1" dirty="0" smtClean="0">
                <a:solidFill>
                  <a:schemeClr val="tx1"/>
                </a:solidFill>
              </a:rPr>
              <a:t>.</a:t>
            </a:r>
          </a:p>
          <a:p>
            <a:endParaRPr lang="en-US" b="1" dirty="0">
              <a:solidFill>
                <a:schemeClr val="tx1"/>
              </a:solidFill>
            </a:endParaRPr>
          </a:p>
          <a:p>
            <a:r>
              <a:rPr lang="en-US" b="1" dirty="0" smtClean="0">
                <a:solidFill>
                  <a:schemeClr val="tx1"/>
                </a:solidFill>
              </a:rPr>
              <a:t>Served selected </a:t>
            </a:r>
            <a:r>
              <a:rPr lang="en-US" b="1" dirty="0">
                <a:solidFill>
                  <a:schemeClr val="tx1"/>
                </a:solidFill>
              </a:rPr>
              <a:t>individuals </a:t>
            </a:r>
            <a:r>
              <a:rPr lang="en-US" b="1" dirty="0" smtClean="0">
                <a:solidFill>
                  <a:schemeClr val="tx1"/>
                </a:solidFill>
              </a:rPr>
              <a:t>with psychiatric </a:t>
            </a:r>
            <a:r>
              <a:rPr lang="en-US" b="1" dirty="0">
                <a:solidFill>
                  <a:schemeClr val="tx1"/>
                </a:solidFill>
              </a:rPr>
              <a:t>disorders that are made more complex by other brain (neurological) disorders, </a:t>
            </a:r>
            <a:r>
              <a:rPr lang="en-US" b="1" i="1" dirty="0" smtClean="0">
                <a:solidFill>
                  <a:schemeClr val="tx1"/>
                </a:solidFill>
              </a:rPr>
              <a:t>who </a:t>
            </a:r>
            <a:r>
              <a:rPr lang="en-US" b="1" i="1" dirty="0">
                <a:solidFill>
                  <a:schemeClr val="tx1"/>
                </a:solidFill>
              </a:rPr>
              <a:t>have failed to benefit from traditional interventions</a:t>
            </a:r>
            <a:r>
              <a:rPr lang="en-US" b="1" dirty="0">
                <a:solidFill>
                  <a:schemeClr val="tx1"/>
                </a:solidFill>
              </a:rPr>
              <a:t>. </a:t>
            </a:r>
            <a:endParaRPr lang="en-US" b="1" dirty="0" smtClean="0">
              <a:solidFill>
                <a:schemeClr val="tx1"/>
              </a:solidFill>
            </a:endParaRPr>
          </a:p>
          <a:p>
            <a:endParaRPr lang="en-US" b="1" dirty="0" smtClean="0">
              <a:solidFill>
                <a:schemeClr val="tx1"/>
              </a:solidFill>
            </a:endParaRPr>
          </a:p>
          <a:p>
            <a:r>
              <a:rPr lang="en-US" b="1" dirty="0">
                <a:solidFill>
                  <a:schemeClr val="tx1"/>
                </a:solidFill>
              </a:rPr>
              <a:t>The focus of the treatment process </a:t>
            </a:r>
            <a:r>
              <a:rPr lang="en-US" b="1" dirty="0" smtClean="0">
                <a:solidFill>
                  <a:schemeClr val="tx1"/>
                </a:solidFill>
              </a:rPr>
              <a:t>was </a:t>
            </a:r>
            <a:r>
              <a:rPr lang="en-US" b="1" dirty="0">
                <a:solidFill>
                  <a:schemeClr val="tx1"/>
                </a:solidFill>
              </a:rPr>
              <a:t>on the changes in mood, personality, emotions, behavior, and cognition that result from the underlying injury or destruction of brain tissue</a:t>
            </a:r>
            <a:r>
              <a:rPr lang="en-US" b="1" dirty="0" smtClean="0">
                <a:solidFill>
                  <a:schemeClr val="tx1"/>
                </a:solidFill>
              </a:rPr>
              <a:t>.</a:t>
            </a:r>
          </a:p>
          <a:p>
            <a:endParaRPr lang="en-US" dirty="0"/>
          </a:p>
        </p:txBody>
      </p:sp>
    </p:spTree>
    <p:extLst>
      <p:ext uri="{BB962C8B-B14F-4D97-AF65-F5344CB8AC3E}">
        <p14:creationId xmlns:p14="http://schemas.microsoft.com/office/powerpoint/2010/main" val="3186182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1823</TotalTime>
  <Words>5499</Words>
  <Application>Microsoft Office PowerPoint</Application>
  <PresentationFormat>On-screen Show (4:3)</PresentationFormat>
  <Paragraphs>901</Paragraphs>
  <Slides>89</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89</vt:i4>
      </vt:variant>
    </vt:vector>
  </HeadingPairs>
  <TitlesOfParts>
    <vt:vector size="94" baseType="lpstr">
      <vt:lpstr>Apothecary</vt:lpstr>
      <vt:lpstr>Bitmap Image</vt:lpstr>
      <vt:lpstr>Chart</vt:lpstr>
      <vt:lpstr>SigmaPlotGraphicObject.7</vt:lpstr>
      <vt:lpstr>Microsoft Excel Chart</vt:lpstr>
      <vt:lpstr>Neuropsychiatry in New Hampshire:  inpatient and outpatient models</vt:lpstr>
      <vt:lpstr>                     about New Hampshire</vt:lpstr>
      <vt:lpstr>Facts about New Hampshire</vt:lpstr>
      <vt:lpstr>Overview of talk</vt:lpstr>
      <vt:lpstr>PowerPoint Presentation</vt:lpstr>
      <vt:lpstr>The Big Picture</vt:lpstr>
      <vt:lpstr>The Inpatient Model: 1992-2009</vt:lpstr>
      <vt:lpstr>Why a Neuropsychiatric unit?</vt:lpstr>
      <vt:lpstr>ThE NICU</vt:lpstr>
      <vt:lpstr>Individuals Served</vt:lpstr>
      <vt:lpstr>Individuals served</vt:lpstr>
      <vt:lpstr>Individuals Served</vt:lpstr>
      <vt:lpstr>The Treating team</vt:lpstr>
      <vt:lpstr>Role of the team</vt:lpstr>
      <vt:lpstr>Target: Neurobehavioral Cluster of TBI (NBC/TBI)</vt:lpstr>
      <vt:lpstr>What are “Challenging Behaviors”?</vt:lpstr>
      <vt:lpstr>Case example: JAY</vt:lpstr>
      <vt:lpstr>Case example: JAY</vt:lpstr>
      <vt:lpstr>Case example: JAY</vt:lpstr>
      <vt:lpstr>Case example: JAY</vt:lpstr>
      <vt:lpstr>Questions</vt:lpstr>
      <vt:lpstr>Ways to Deal with  Challenging Behaviors</vt:lpstr>
      <vt:lpstr>ThE gOOD NEWS: ALL BEHAVIOR  SERVES A PURPOSE</vt:lpstr>
      <vt:lpstr>Challenges may be related to personality changes: </vt:lpstr>
      <vt:lpstr>Challenges may be related to cognitive changes:</vt:lpstr>
      <vt:lpstr>Challenges related to “Deficit Syndromes”</vt:lpstr>
      <vt:lpstr>Approach to Dyscontrol Syndromes</vt:lpstr>
      <vt:lpstr>Search for Other Causes</vt:lpstr>
      <vt:lpstr>Medication Management</vt:lpstr>
      <vt:lpstr>Medication Management</vt:lpstr>
      <vt:lpstr>Use of support Protocols  (Behavior Plans)</vt:lpstr>
      <vt:lpstr>Six Steps for a Solid  Applied Behavioral Analysis</vt:lpstr>
      <vt:lpstr>Potential Target Behaviors</vt:lpstr>
      <vt:lpstr>The ABCs of ABA</vt:lpstr>
      <vt:lpstr>ABCs of ABA</vt:lpstr>
      <vt:lpstr>Functions of Some Behaviors (Or, why do people do stuff?)</vt:lpstr>
      <vt:lpstr>Behavior Plans/Support Protocols</vt:lpstr>
      <vt:lpstr>Most Important Factor in Success of an ABA Program</vt:lpstr>
      <vt:lpstr>Potential strategies</vt:lpstr>
      <vt:lpstr>Behavioral strategies</vt:lpstr>
      <vt:lpstr>Behavioral Strategies</vt:lpstr>
      <vt:lpstr>DID YOU HEAR SOMETHING?</vt:lpstr>
      <vt:lpstr>Behavior Plan:  BC</vt:lpstr>
      <vt:lpstr>NOPE-CAN’T DO THAT, HEY!  IS THAT ELVIS?!? </vt:lpstr>
      <vt:lpstr>Behavior Plan:  RT</vt:lpstr>
      <vt:lpstr>BE THE FRONTAL LOBES—EXPRESS YOUR INNER JIMINY CRICKET</vt:lpstr>
      <vt:lpstr>Example: Misreading Social Events</vt:lpstr>
      <vt:lpstr>UH HUH…YEAH…WHAT?  Talk the talk, but can’t walk the walk</vt:lpstr>
      <vt:lpstr>Behavioral Approach: Adjust Expectations--HB</vt:lpstr>
      <vt:lpstr>The doctor (nurse/staff) is in…</vt:lpstr>
      <vt:lpstr>Behavior Plan:  JM</vt:lpstr>
      <vt:lpstr>GET THE PENDULUM SWINGING</vt:lpstr>
      <vt:lpstr>TORN BETWEEN TWO… OPTIONS</vt:lpstr>
      <vt:lpstr>Forced Choice</vt:lpstr>
      <vt:lpstr>Token Economies</vt:lpstr>
      <vt:lpstr>Token Economy: PD</vt:lpstr>
      <vt:lpstr>Evaluation of the Results: A Work in Progress</vt:lpstr>
      <vt:lpstr>What Are the Steps?</vt:lpstr>
      <vt:lpstr>ADVAntages: Inpatient model</vt:lpstr>
      <vt:lpstr>PowerPoint Presentation</vt:lpstr>
      <vt:lpstr>Challenges: Inpatient model</vt:lpstr>
      <vt:lpstr>Challenges: Inpatient model</vt:lpstr>
      <vt:lpstr>The Outpatient model</vt:lpstr>
      <vt:lpstr>A collaborative effort of:</vt:lpstr>
      <vt:lpstr>PROJECT GOALS </vt:lpstr>
      <vt:lpstr>METHODS</vt:lpstr>
      <vt:lpstr>EXISTING PROGRAMS IN NH</vt:lpstr>
      <vt:lpstr>STATEWIDE TEAM</vt:lpstr>
      <vt:lpstr>PILOT SITES: Local Mental Health/Developmental Services Interagency Teams</vt:lpstr>
      <vt:lpstr>Goal of the Program: Broaden Scope of Local Interagency Teams</vt:lpstr>
      <vt:lpstr>Goal: Enhance Capacity of Local Providers, survivors and family</vt:lpstr>
      <vt:lpstr>Enhanced Resources and Education: BIANH Conference</vt:lpstr>
      <vt:lpstr>WEBSITE: http://nhdds.org/programs/tbi/response/</vt:lpstr>
      <vt:lpstr>Develop Capacity for Care Coordination/SuSTAINABILITY</vt:lpstr>
      <vt:lpstr>Just in Time Learning (the “hands on” part)</vt:lpstr>
      <vt:lpstr>Differences in our inpatient vs. outpatient approach</vt:lpstr>
      <vt:lpstr>Evaluation of program</vt:lpstr>
      <vt:lpstr>PowerPoint Presentation</vt:lpstr>
      <vt:lpstr>PowerPoint Presentation</vt:lpstr>
      <vt:lpstr>Focus Group Methodology</vt:lpstr>
      <vt:lpstr>Provider Focus Group: Recurrent themes</vt:lpstr>
      <vt:lpstr>SummarY: Training</vt:lpstr>
      <vt:lpstr>Successes: Outpatient</vt:lpstr>
      <vt:lpstr>Challenges: Outpatient</vt:lpstr>
      <vt:lpstr>OUTPATIENT CHALLENGES</vt:lpstr>
      <vt:lpstr>PowerPoint Presentation</vt:lpstr>
      <vt:lpstr>Challenges to long-term sustainability</vt:lpstr>
      <vt:lpstr>PowerPoint Presentation</vt:lpstr>
      <vt:lpstr>But the fight goes on…</vt:lpstr>
    </vt:vector>
  </TitlesOfParts>
  <Company>Geisel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Neuropsychiatry in New Hampshire</dc:title>
  <dc:creator>Laura Flashman</dc:creator>
  <cp:lastModifiedBy>cby53877</cp:lastModifiedBy>
  <cp:revision>103</cp:revision>
  <dcterms:created xsi:type="dcterms:W3CDTF">2015-02-25T18:58:05Z</dcterms:created>
  <dcterms:modified xsi:type="dcterms:W3CDTF">2015-07-22T18:45:07Z</dcterms:modified>
</cp:coreProperties>
</file>