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7" r:id="rId2"/>
    <p:sldId id="318" r:id="rId3"/>
    <p:sldId id="256" r:id="rId4"/>
    <p:sldId id="314" r:id="rId5"/>
    <p:sldId id="298" r:id="rId6"/>
    <p:sldId id="258" r:id="rId7"/>
    <p:sldId id="315" r:id="rId8"/>
    <p:sldId id="267" r:id="rId9"/>
    <p:sldId id="268" r:id="rId10"/>
    <p:sldId id="278" r:id="rId11"/>
    <p:sldId id="265" r:id="rId12"/>
    <p:sldId id="264" r:id="rId13"/>
    <p:sldId id="317" r:id="rId14"/>
    <p:sldId id="319" r:id="rId15"/>
    <p:sldId id="300" r:id="rId16"/>
    <p:sldId id="320" r:id="rId17"/>
    <p:sldId id="321" r:id="rId18"/>
    <p:sldId id="322" r:id="rId19"/>
    <p:sldId id="266" r:id="rId20"/>
    <p:sldId id="31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87790" autoAdjust="0"/>
  </p:normalViewPr>
  <p:slideViewPr>
    <p:cSldViewPr>
      <p:cViewPr>
        <p:scale>
          <a:sx n="100" d="100"/>
          <a:sy n="100" d="100"/>
        </p:scale>
        <p:origin x="-5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60489-CBB3-4E0B-9906-3DDEA053FEC7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B793F-59BD-4284-B7DF-E3311192A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4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36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D1D3ED-C8CF-4345-84ED-3C73CF4D41A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23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86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86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97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1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B793F-59BD-4284-B7DF-E3311192A9D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1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E32F0-8637-4A01-8EEA-D79ECDA6418D}" type="datetimeFigureOut">
              <a:rPr lang="en-US" smtClean="0"/>
              <a:pPr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776FF-99C0-4853-83D6-84F265190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.virginia.gov/boe/guidance/health/2015_guidelines_concussions_in_student_athletes.pdf" TargetMode="External"/><Relationship Id="rId2" Type="http://schemas.openxmlformats.org/officeDocument/2006/relationships/hyperlink" Target="http://www.doe.virginia.gov/special_ed/disabilities/traumatic_brain_injury/index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taconline.org/disability-related-informa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295400"/>
          </a:xfrm>
        </p:spPr>
        <p:txBody>
          <a:bodyPr>
            <a:noAutofit/>
          </a:bodyPr>
          <a:lstStyle/>
          <a:p>
            <a:r>
              <a:rPr lang="en-US" sz="4800" dirty="0"/>
              <a:t>Building Capacity in Virginia Schools:  VDOE Update </a:t>
            </a:r>
            <a:r>
              <a:rPr lang="en-US" sz="4800" dirty="0" smtClean="0"/>
              <a:t>2015</a:t>
            </a:r>
            <a:endParaRPr lang="en-US" sz="4800" b="1" dirty="0">
              <a:latin typeface="+mn-lt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4114800"/>
            <a:ext cx="6400800" cy="2057400"/>
          </a:xfrm>
        </p:spPr>
        <p:txBody>
          <a:bodyPr>
            <a:noAutofit/>
          </a:bodyPr>
          <a:lstStyle/>
          <a:p>
            <a:endPara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Deborah M. Johnson, Ed. S.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Virginia Department of Education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tx1"/>
                </a:solidFill>
                <a:cs typeface="Arial" pitchFamily="34" charset="0"/>
              </a:rPr>
              <a:t>Office of Special Education Instructional Services</a:t>
            </a:r>
            <a:endParaRPr lang="en-US" sz="24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26" name="AutoShape 2" descr="data:image/jpeg;base64,/9j/4AAQSkZJRgABAQAAAQABAAD/2wCEAAkGBhQSERUUEhAUFRQVFhIYFRUUFxYVFBQYFRQXFBQWGBgXGyYeGBkjGRQVHzAgJCcpLCwsGR4xNTAqNSYrLCkBCQoKDgwOGg8PGi0iHyUwMiwpMS0sKjQsLCwsLCwqLCw0LS8sMCwtLCksLywpLCwsMiksKSwqNCwvKiwsLCwsLP/AABEIAOUA3QMBIgACEQEDEQH/xAAcAAEAAwEBAQEBAAAAAAAAAAAABAUGAwIHAQj/xAA/EAACAQIEBAQEAwUGBgMAAAABAgMAEQQSITEFBhNBIlFhcTKBkaEUQrEjUsHR8DNicpKywgcVQ4Lh8RYk0v/EABoBAQACAwEAAAAAAAAAAAAAAAADBQECBAb/xAAwEQACAQIEBQMDBAIDAAAAAAAAAQIDEQQSITEFE0FRYSKB8HGhsQYUI5Ey0SQz8f/aAAwDAQACEQMRAD8A+G0pSgFKUoBSlKAUpSgFKUoBSlKAUpSgFKUoBSlKAUpSgFKUoBSlKAUpSgFKUoBSlKAUpSgFKUoBSlKAUpUzhvCZcQ+SJCx0vbZfUnYCspX2DdiHSt3g+QYogGxU9z3RNB7FjqflapsGMwsTKmGwqtITlWy53YnsCbk1OqDteTsQOsr2jqYDC8Olk/s4nf8AwqSPsKsE5QxZF/w7D3Kr+pFaPH85S5igUqysVK21DA5StvO+lVT8WxUjMqiQuoJZADmAG9137it3SpxV3IKdSWyIv/wvE/uKPd1/nXF+VcSP+jf2ZD/Gttw/kuViDLMSM5vlNg8ZjurL3DZzqD2H16YjkKUJeOdi4jUWuLNIX8RNxogU9tdPrWS4hgVLLnO1YLFWvlR86m4RMvxQyD/tNvraodbSXAYyJ3UG4TMVbUCUKQGyaa2JqxkwEzXEkaSgNGFzLfNm0La7BSf1qwjThUjmhLQxHC4pq6pto+dUrYYzgEDflaE5nUMLmNmU2Ns24HoRVLxHluSIFhaRB+ZNbD+8NxWsqMo6kDlZ5ZaPyVNKUqE2FKUoBSlKAUpSgFKUoBSlKAUpSgFKVfcp8ufiZLvcQpYudr+SA+Z+wraMXJ2RiTUVdnbljlI4gdWUlIB3/M9twvpfvWg4hzHFhk6WHUKo8u/qTuT6mu3MWIlOGLYeM9FLoCo0AUWJC/uja+wr1jOU1xH4SbDRKifs2lU7lbhiTf4m3HrpWtbHUcLZJ9032a1sKWEq4jVrTt4Md/z3PMjT52izqZFU2Zkv4gD2Nr19CxPIeFwU4xb4uQQpkxEMCoWnCqyt4wRfKCQCSBa+pq0jwELYpS/DkJjKSR4nNkUFSPA0a2D2IB18z84OE5alx2JfiGHxiTDqNDPFLpeM+CRFC6GPptoCPXU1T1Md+51zOKtr77Lql+TuWG5G6vrp/sg4nFcNZ0x0uHxUXUnzIziyuyAPnyAm8d7ajv8AOrnAcugZce7xyfiWaVGK5HhUqQoLXuR0wBa296vMJy2JuHphMahaOJ2EV/DIERj0m8wclh6j3q0jhgjiWEIpiRQoV/ELDQXvvVNiMZTjFwi5dtXf0+OpYUacsybS76dzPY3iKYfBJjJj4ZD4VAJbKb5G/wC633rtwTiH4mBZ1idI3YqhcAZyL3sATpodfSrrHwYfFR9KaNXjsoybAWta2W1rW7Vz4zwh5RAuHKRpC65Y9VTIEZLCwNgAa4/+PUjZK0r+1joU6sZLNsVnGMCHTMNxbUKWa19AADpckXPle9U8EQ7MLjceVXHHZkgjZDKCcrF2Z+igLGygONUuSbHevhsOLC4rNnaNM5uVYyEC5vZvz+/evR8BnNU5Qk7q+h0PiX7ZKNrpn0rj0sTIBlVnOZFYgN08w1YA6X0sDWS8UCu6vIQrhUVgLsDYG9vc7eVaPDYJVza3y+KzCxQH0Ov/ALrpg16jMuQqygMA1tR2Nx7V6yKym+KwdDFK89+hlcdwhJjqvRntex0V77Egbd9RWZxmCeJyjrYj7jsQe4rbcc4SkccsqGSSU5WzNoEBsQBa1wAdtagRSrOvSxCMrACzEEOma1jr2OnvUc6SntozyeKw1TCTyvVPXykZClTOKcLeByrbbqw2YeYqHXE007MjTvqhSlKwBSlKAUpSgFKUoBSlKA9IpJAAJJNgBuT5V9GxNsHho8Ols7ZQx83cgEk+Vzb2FZfknAh8SGYeGIGQ+Vx8H31+VXi8JkxzNiFAlhhmQTQq1pWjBVmK6jQjMNwdDUjqxoU3Uk7dERuDqTUF7mr5Z5SxGFkObEpJA2a6hTox7rc6d7661Z8w8fjwaBnSRh+7Gt8ouBmY7AXIGu5NRuW+FYXBpnjmc9dlCIxLKhYgpGWA8OoAu3n61psRwqLGQyLnIWRDHIBbMNdiD8LKb14HEVFPEZ6usertY9PTfLpWjo/7KSDjWHnihcvaHEFkZ5AQq6FSr+Wul/WrTgvJsOFmMsDqsZjKlI72ka4KuSfIX+tcvw2FCScPDxxAIR47Zj1AfEi3F7X+WlWeA4amGwyRRuXVFPjbc3JP0F7D0rWUlTpvJdJ9H1XRmqvUavuVPMnMZj8EdnmKyMkd7F+mpZgPM2G3es9w1o8TDHjJsSwiyM0iXsisgIZTbW4JB73y1FjweCxOO68vETFNC4Cx/CF6baeMg7n0HvWy4DyXC64gzRxHDzvmSGN88ZCG5mLLYhixtlG1vp3Qw8KdNLaT1b+u6V/GqE8Q4yaWy0Xl9zLRYL/6wkw8pDzSytG5ZiBFFaOwBvoXBN7d6tOVea3Mv4fFALLY5GHwSAb2/velWvMfAIrRCJjCsA8IS7q0YBzplY3zWYsNdxc3tWOx/GDFFIcJhSXhyB5cQLzuujFl0so0Hw2+1HCGIulZ9u6ey12JFNuKbv8APub3i2Bw+RpJoi4tquuVha3iUfF86+fNwOJnlZYRHHMEvCAAq5DdTpoDr2719RUq8SsQGV0VrHYgrfUViuI8Rjlb9lAsagnWwXN8h276+VdXA6jjUcHFt7eEvJPhoQnK7jfyVsmDU5rj4gA3qBsK8GHKSyGzNYXPYWI0+tep8Yo/N6el/K/nUWTGV7ItowjPRHl5pTZQcyIDlXJZiALZb/x/Wv3DcPXEg2YqGGZgoGd7C2W7bEGw/q9RTxDK2a508jbbX2tXXgmK6wYxAIS+niJF2+I37fKt0+lzLjFPky6plPj+HFwcNPZZFAZCGDFL3yhiPMbisRPAUYqwsykgj1FfSOYeGOFVkdXZGzMFjNyWNmJlvsN7H1+WX5lwokjWdRrosn+1j+n0qOtDNHP8Z4DE0Vhq7pxd4vYzdKUriIxSlKAUpSgFKUoBX6K/KUBs+U8Gn4ZhJMsH4liizPfIoQaXI+G7FhfQetfaeEcLyKGdIuuyhZZIkCiTKTY7X73t61gOSsGyvFCpwrKI4+tFiLF/GczGJd73Y3O2wr6wketeO/U2Kkpxop6JfPngsMDFKLn3KDjAeOWJgiGFCS+ZgoU9m+WtUb9CZp53nZUbKIpVJiVms2azC2Zb2Fz5HWu/H+NL+O/DySdM9NTFcDI7MdTc6XGgA73rnh+XbwPDMQyOzEAXFgdTYjUa5j6XtXBR/ipRdR2ult2bv7stY3exHwPK+FmhAnCZ3znru12K3OQqL3DWZTbTatdhIEWBI4nZ0jRUDsQS2VbXJGlzvVLLwSNo1jKgooVQCL2C20udtgL1b4aZVWwRrj4tCFUDQeh08vT0rFTEcyNr9b/6DjaWbqfKZeR8R+JxN5kw+Gkdg0kmVmkDeLLHH8TG7W0t71seDcWTCImFTqhYwemcRZesrNnYAgWUhiSAe2nqNDxPhzENLBGjTBCEEmik7jXtrWW4BisViDKuPwwikURwp4SobqyAyOtyfhRPiBO9WcsRPFU/XZRSV9bO9rJ+TnUIU56Xbb9lqeOYObCwuiZ2F1WOMh3ZpBkF8t7DU14klvhlgxGClTOEjzxPmYM9lQMDcXuQNKx3BI0g4jicOUZom6ygrfPHlBdWXxE5htuTsa3HJkQw5jM8bN0M2TKxbqsTmMz5tzqSF1sb+luiWFjRSjHw7/OxzVeI0o25kkvFzeY5Fw8Sr2ijUG/9xQP4V864xzFFNYx4Yxm+rWCZhvsDufOtJx7nTpsmWGSRpGYZVAvpvvWI4mwnxOSGIxsb5kaygFdSdCQO3ptW3C6P87qVFJLdO9lp3LTh9WhlzymrJXvfoTeOYGB80itmilW63YFICFAKKl7hyb6W3vtWYDkWUk6Lrff0v96/ZIpM5RRdrutgLm6gkgEaE+E286npytNvoTfX/MAPYWJb5GvUTxEIbs6XjcJg5pVKiTf43Kud7giwPo23zq2wn7CKNUiPUYB2WO5Km1gbH9PeufD+ASynMtlytbXe4vprs18uh7NXfG5gxDKyvozgEoWyixKOV7ECxttqKko1Yzk1F3ZmXFMLVqS5c05JEmbHrCiGRrNlJWwe65oy79RdswQEgG/nas4MP45I3KlJzIUsdbE6Eg7EE7HW4Na7HZi0jpmIZ1fMhWUgfnhcgG2r/CNfBe+tZPiL9Exxk5XLO5TKpADGwAdQNihO1/FrqKsI7WkeWxizQbfTYw80RVip3UkH3Bsa8Vc81wZcST2dVf6ix+4NU1VMo5W0csXdXFKUrUyKUpQClKUAqRgIM8saH87ov+ZgP41Hqy5bizYuEeTq3+Tx/wC2sxV2kYbsj6DwucniQC4KPFSG3SEj9NYShzNJ8JBtpra4tpvX2l0JU5SL208r+9fz1x3CsSSps2tiNCPmK+ncic7RPAVMcWFhhaKCJOoXld2sToQCblhrqScxNec/VHDpzarwV7fO/wBkvqTYGqsuU84nAJJJCcXhc82ayy+FrMpLDY3ABG1rVZcVDiMGPTMyrm08IPfXT0+dfmLinhSZs8edmPTZgWZi2iIRcXN7DevTcYOHdY5VDs65ssXiZDa7gKdWS97Ea27aV5luU8rjql0u/q7J7F9B6aHDlqCYPLHNJ1lTJlkIAJLAlkNtDbT6ipuHDvlcNeOPqgpe2dkYqpY21XS9u5Aqv4jzdeKT8NE56asXcrlWIAZmJB7ga2rKcebCz4WJoJm6oKKxGbqJc+IuqG+Ukk31HcHz6aGFnWq5pLLd22vbTdrpc0rS5dNykX/LnPYxU+ITJkWG3jZh4rsUsAO9wfkKu5Ocogh1Di2gIvfXKLX9dKyHBeBLCtggBOVmAN1zqLZxfUXqRxnD2gOikC1xa4te5vtp7VaSwlHm/wAbaXz8nk6n6hzSyRin5JEIMhMjKAWN7BMmXy8JAs1jao2I45GgkyBpDFcPk1ym17G38qtMIn7NTsMo7FbaaeFtR7Gvm2Fwj4HHkyRTSRv1A6xKSJMwNjroQCb7jau6lR5rlrqtkU2HpU8TWnLENvwt/ubITDFxxPDIpZWRs2xB0LKR5EX0+9TE4OnW63/Uy5dza2nbz0GteuWooShMERjBJBUixBW1xudNe1U3NeNxcb5sO6L02t0myXlXKGzAMczXJy2FYUW5ZIuxBHO5uEJWW2vZ9Cx4fwRIDIwuzSNqWAJAJJA0GouTY+ZFQOM80/hXRZsM6xyZrOSM1hYFsu9hcaE312rYupUREjKzFVI8i6nT5G30rAc28oYhpQ+KxQeIkhB+ZQdSqqABfTfepaMYTm3WexJTy1KjliHf+yzJEcZWeHqRo6yqxZwoyMrK183qTl0Flt3qBwviReUFlmYTZ2RcimHIt2aXqEDLfKRlJuCwBqTxPj6wQkuGyGwKq2SQLbKLEbG9vraqvi/DgJfwuHLhMMjBldGPUMkYllkMqaBrN8JCjTTe1WvDbq9QueFNq9T2Ja4bDQiR48RI5kYOAQQkWchc7nKLLt8XZbDvUHmbk/wrioFUKpPUVCzAgt/aLft7aa386t8fw0thYpMPKGukanqXCPELHptp4babjzG9fuExq4fByIxup6gUG5H7Rrqq+YXzGmvoa9Hy01ovJ6epQjKDTWlr3PnfOI1hPnGfsx/nWcq/5ufxxL5RD7s38qoKpq//AGMo6X+CFKUqEkFKUoBSlKAVI4fizFIrj8pv7jYj6XqPX6KynbUWubFuYBpnAKsLqw/j6io2fLIk0JAeN1dGsDZkYMp+oGlSuD8AZ8IkhVDZ2ZUe/jUa3v2Bttax+dWuMhEqqThDh2JUZgVKMDpe4P6/WrRLmR9S3OG+R+kitzlM0LJMGd3xKTGVWsQoyhkVdhothrbU/Oxb/iMUxfVWFnRARGHIzkMoDEnz086pzw8toBoK9Pwr0qunwbDSv6fj/wDLHZDiNWKsS8Pz9KuIlkihCriEAkRjcZ1uc4t5gke1q/OQQGmayhct7EShG2JsIhq6mq4YGzfX9Kk8mY4Q4oA/nsoCx55GYmwVW/INdTtUVXBQo0pcpWdvwc+Kr1K9KS+p9Jm8K38yo0F9WIUafOqrH8so8pkOLZVCkGMk3z2I18W393LV1jGAW+tu5XcEbEW7gis3H+zCATqRG0jK5IzEvfNn1s25+u1UdBZdU7M8/hUoK99Rwri5giUSLeNs9mA08IYsSBcliQB5Wr8x/EVuCkgIVrspIKkKAzD6Ef1pUjDzqQNPAoIUEfEToTY9t/e5qNh8PHJiVDBUuc2oRSbWIscwIIYLtffapFaU7m6yzqNpWLnhPGZsRJJkSJIYVvm1AVwAcubZlKFrkWtpU/Cc2wyFMsZaRr5MoDqbaErINMvrpVUyNHGHWLI4z/sBIMkirfpZyqsArW+E20v5WrjgZPwnD1XII55i+UDxZEVmcqu3b7keVSqkpO60OpYVyhzUmlsWPHMcGcCaUoq5tEUmzMpXxMNBYFqx2M4kYywjOdBs2Ym2ouCpN10uKhcQ41LMqWPgtr2J2sa4q5eysNPPYj1vWVTUNJLUvOF8DVeOett27kkDEhxNHNZlNlZQDZWSzsL39tquuLLLIRLBOZcWsUavHnKw5suV8QivZZDbS2gvrrVZweUI/TLCzXy+RI3t/XY1fNgA9z3K5SNBmANwCbbXsa7qWJdP0taHoFwuio/wu3uVEcE8cjgyDDRmZggdlIlQ7dNc18+ZfQeM/PNvxJ55srqRkZwQT62sRtcW+5q/4xwcGAZpXEalmAiTOzknS1vyhjfy1FZzlvD+IE+5/jVth8Sqy9N7FTxDPQjy76PyVfNcl8Sw/dCKP8oP6k1T1I4hPnldr3zOxHsSbfao9cE3eTZyRVkkKUpWpsKUpQClKUAq+5N4B+KnAb+zSzSeuui/Mj6A1RolzYC5OwG5PYCvrXL3Cxg8MsZ/tXOaT3Oy/IWH186noU88tdiGtUyR8neVWL3RbhbADQKB5n0A7VW4GRn8B1AJFzYgWParjjsvSgsu7VB4FhLLerYrehYLglVLAVW4pQKs8XPYVm+I43esNmYq5Dxc4B+tZ7ESa6Egg7jQj+VS8TijeuGa5+D7f+KglqzrgrI13AObmVFjmAAGRRlFlVAupI1JcmpcvHIiM2l8ua3fe1vfvashF7Gu1/Sq6fDqcpZloctTDUpO+xd43jYIa2tiLLraRSVv28JAzW9bV6wvExiMWsUbMsGctHmsJEJjKsAwubG7fWqAt6GuMfEDE6uoIZTcEf8AjtWf2NOCbjuT4enTpTTS0N3jsc8ONghuFjdSzOVF31IyLYWHiC38s1OO403Rrf2OSw3+JrH63tVfxTjzz4YT9MpkZb9xfzGnbztXTBPmzLKdHC2ba1rEfeq+pBxgrxs117nrMPKm6loSTi9l0RGSLxMgUgE50BtYfvKD89vSv3DYPM3buBfYkefpv9Kl4rAXcBCCxzFCLk+FSxA97V3w+EZTZxZrK312+dQ9pItoSvGVPqVnGMIRArKii0lmvdSPhtlzajc7VeYLG6gE69NS3vcj+f0qJxQkQJdCWeRiAbAWQAAn/uFVpxnTUlmGZtzrlHkPapZSztHPQpqipNvT7aHbjXGDGWCyyxyZB0igUg3NmVhrlBsvlsPnR5ujh5JDvYgf4nNv43rnh4TJJmta523tXHnfEBRHAO3jb7qv+76irilSVCk31Z5PF4l4mvbovwZOlKVxmRSlKAUpSgFKUoDa/wDDvl8O5xMg8MZtGD3ca5vXL+vtV5jOMD8QCxIUH1qt5Y5gWPBogPiQyZh3GZiQbdxY714xvGYnGqm/sataCUYKxXVc0pu5ouOYhZGTKQQbHTa1tP1qXh/CtZTghF99L2HsdR9wa0ksllrouQtW0IPE8bWZxuJvU7iU+pqjmeopMmhE531qQg1/hUdRUyBda0tclbsSYkrv0v6+Ve4U/rSpHTqTKQuRCeL0+wG29V04A/oH9aupFqox41A861cTaMjdYvJDgIonYKXRXNxuTYgW8ySBUbBYiwCMFPhGZtAi9hc7A+57V+8xhDJhGcnJk8dt9IzlAvt4rfWukU0UiFERRGAt/wB922Op1rz/ABPmQqKVm0XWAmlD07l9wDB4fVhiI5HVW+E+GO4IJLDSq7FMWkPTIOchI+wsBYH2sGb2qgxwhw98iufhIIJy6a2IqJHzEwR2tYsMq/3VPxW9TtfyvW2Ew7rRUnojrr8RVNvKvV9jpzDzGDLlTVI7Ivqqix+p1vVJ1mc6+g97bX86hsbmrXhGFzMKt6WHpxd0inr42tUjllLQueGQLGjSPoqAkn2r57xTHmaZ5DuxvbyGyj5ACtPzvxgADCxnRbGU+Z3VflufW3lWOqLE1MzyroRUIWWZ9RSlK5DoFKUoBSlKAUpSgPSuRqDY+Y0NTYOMyKRc5rC2vlsRfeoFTuCYETYiOMmwdgCfTc/OwsK3i5J6Gskran0fC8FRMMzotnZAw17gZwPTWov/ADC6/KtJjICBoNLbelYt/guPX7aVc7Iq1qyLjnvVawqVPLeuC1G9SdaIRxVYYeKo8YqXE9ZSNZMmRivTPUfq14Z63I7HSSS9VeLQltO1WAGhNV8U92rWRvEspuLdVYkfwsgy67N7H27Vo+WsIACTqewXxNt9veqKFdKsOCYuVJVWIi7+HK3wE9r+Xv276VV8VoTq4dqD8nfgKsI1bSLjiGG6uHkLoIwoY2bVtNr9u3rXztnL6n6eVb/jvUniKLItyLhUVyJLDMVQkeIkqbfI+VYw4fLoRYjQ+lq4+CRcack3127HRxJrOsq6b9yFHFc1cz44YODPp1XuIwfux9B+tq58Nw4uWc2VQWY+QGtZbjXFTiJS50XZF/dUbD37/OrirUyR03ZWwjneuxCkkLEkm5JJJO5J1JrzSlVp2ilKUApSlAKUpQClKUAr0jEEEEgjUEaEEbEV5r9FAfWOG4jHvArMkMvhG7dN9RpfdSfpVBIsiMyyxGMtdgpIO+9iCQdajcA5rnYLCDqoAUgbhRbxetu9W/G1kkVXcWZb6+hq3pyUo3RWzWWVmkZ3FRa6VGVrVPdhbWoMlZZJFnZJa6LPUZFqVDAaIw7EiI3qWkN6/MLhqkYjELGpJNbkTfYg8WmCJlG5qtwZ1FRsTizIxY7dq7cPPiFR3uybLaJpYxZa7cHx3SnRze2qtZivhYZWvlBJABJt5gVx7Vzga0qHyYHe22u9jb6H2NYxMVKlJPsYw7aqKxrsTiwEV85dEyMoVXznLbIzK5sAMxY2NyAN71i8QmmwHoBYD0A7Cvpj4mEozdROj0ltH0zdWBDZybHTKyG2W43tXzviFrm21zbW/fzsL/QV5/gU8+e8WrfLbFlxNWypMqOP4jp4UKN5W1/wrqfvlrJ1o+b9oPLK31uL/wAKzlWOId5s56K9ApSlQEopSlAKUpQClKUApSlAKUpQGo5EjAleQj4VsPK7b/YfetVi+JKwIO1ZHlWfwSKN7g/K1v4V3nxBvVph2lTRwVleZ4xq66GoQNdy166Q4apNwtEdMLBVnFDUUMFqPiuL5RpW10jSzlsWeKx6xrqazGJxrYh9dEHauEjtK12OnlXt2sABUMpZvoTxgo/U7EfaumAPjFelj8N654R7NfyrPUx0NTG2lSOC4ZZMXCjmys4DH0IP/qq3BSXW571JwcZeVVB1N7EXuCASDprp6UxN3RlZ203NKCXMV1c3qRxykwNHEFtPmRUKPhulmKOzk2NyoB3vf3r57jHrZcQxczwyRjFMxQAOo1OpBAJUXbTQfWsHiJdKpeCxcYzbftr/AH7ndxBJyjYg80rmhib90sv+YAj/AEmszWnxT54XTvuPdTesxXbiF67kdH/GwpSlc5KKUpQClKUApSlAKUpQClKUB2wuLaNgynUfQjuD6VeDjED6sGQ99Mw+RGv2rO0qWFWUNjSUFLc1MGKw3eb6q/8AKur8bwqjRnb/AAr/APoisjSpP3M/BpyIl/iuYkPwxE/4mt9gKgrjDIwXKBfa1/lVdXfAy5ZEY7Bhf2vrWnOm3qzblxS0R7kDA2Ne0OtWXFkUm40vVbB8VdF7MjvdFvMbIPaq9W1qRi5tKhq1buRpFaGjwkvhFSMDIestt/Fa+uyk96qMLiNKkYLF2lU/4v8ASa3ck1Y0SadzTcR4o/4abVT8IOx0zAa3GuhrHtirip+Lx/7CUe3+oVnFmrnUY0tIkivPVkj8VY1WzrZjbbtXWR64u16iqPMTRVjxSlKgJBSlKAUpSgFKUoBSlKAUpSgFKUoBSlKAUpSgJa4slbHtXmF6jhq9I1SqRo4kuaWvOawrgXo0lbZjFibDPXRMRZgff9DVaslehJW2YxlLCXE3Rx5/zqsz11z6GuFaSlc2jE9M1ea/KVHc2sKV+1+VixkUpSsAUpSgFKUoBSlKAUpSgFKUoBSlKAUpSgFftflKygftK/KVlg/aUpWQM1KUrAPylKVhgV+1+UogKUpRgUpSs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hQSERUUEhAUFRQVFhIYFRUUFxYVFBQYFRQXFBQWGBgXGyYeGBkjGRQVHzAgJCcpLCwsGR4xNTAqNSYrLCkBCQoKDgwOGg8PGi0iHyUwMiwpMS0sKjQsLCwsLCwqLCw0LS8sMCwtLCksLywpLCwsMiksKSwqNCwvKiwsLCwsLP/AABEIAOUA3QMBIgACEQEDEQH/xAAcAAEAAwEBAQEBAAAAAAAAAAAABAUGAwIHAQj/xAA/EAACAQIEBAQEAwUGBgMAAAABAgMAEQQSITEFBhNBIlFhcTKBkaEUQrEjUsHR8DNicpKywgcVQ4Lh8RYk0v/EABoBAQACAwEAAAAAAAAAAAAAAAADBQECBAb/xAAwEQACAQIEBQMDBAIDAAAAAAAAAQIDEQQSITEFE0FRYSKB8HGhsQYUI5Ey0SQz8f/aAAwDAQACEQMRAD8A+G0pSgFKUoBSlKAUpSgFKUoBSlKAUpSgFKUoBSlKAUpSgFKUoBSlKAUpSgFKUoBSlKAUpSgFKUoBSlKAUpUzhvCZcQ+SJCx0vbZfUnYCspX2DdiHSt3g+QYogGxU9z3RNB7FjqflapsGMwsTKmGwqtITlWy53YnsCbk1OqDteTsQOsr2jqYDC8Olk/s4nf8AwqSPsKsE5QxZF/w7D3Kr+pFaPH85S5igUqysVK21DA5StvO+lVT8WxUjMqiQuoJZADmAG9137it3SpxV3IKdSWyIv/wvE/uKPd1/nXF+VcSP+jf2ZD/Gttw/kuViDLMSM5vlNg8ZjurL3DZzqD2H16YjkKUJeOdi4jUWuLNIX8RNxogU9tdPrWS4hgVLLnO1YLFWvlR86m4RMvxQyD/tNvraodbSXAYyJ3UG4TMVbUCUKQGyaa2JqxkwEzXEkaSgNGFzLfNm0La7BSf1qwjThUjmhLQxHC4pq6pto+dUrYYzgEDflaE5nUMLmNmU2Ns24HoRVLxHluSIFhaRB+ZNbD+8NxWsqMo6kDlZ5ZaPyVNKUqE2FKUoBSlKAUpSgFKUoBSlKAUpSgFKVfcp8ufiZLvcQpYudr+SA+Z+wraMXJ2RiTUVdnbljlI4gdWUlIB3/M9twvpfvWg4hzHFhk6WHUKo8u/qTuT6mu3MWIlOGLYeM9FLoCo0AUWJC/uja+wr1jOU1xH4SbDRKifs2lU7lbhiTf4m3HrpWtbHUcLZJ9032a1sKWEq4jVrTt4Md/z3PMjT52izqZFU2Zkv4gD2Nr19CxPIeFwU4xb4uQQpkxEMCoWnCqyt4wRfKCQCSBa+pq0jwELYpS/DkJjKSR4nNkUFSPA0a2D2IB18z84OE5alx2JfiGHxiTDqNDPFLpeM+CRFC6GPptoCPXU1T1Md+51zOKtr77Lql+TuWG5G6vrp/sg4nFcNZ0x0uHxUXUnzIziyuyAPnyAm8d7ajv8AOrnAcugZce7xyfiWaVGK5HhUqQoLXuR0wBa296vMJy2JuHphMahaOJ2EV/DIERj0m8wclh6j3q0jhgjiWEIpiRQoV/ELDQXvvVNiMZTjFwi5dtXf0+OpYUacsybS76dzPY3iKYfBJjJj4ZD4VAJbKb5G/wC633rtwTiH4mBZ1idI3YqhcAZyL3sATpodfSrrHwYfFR9KaNXjsoybAWta2W1rW7Vz4zwh5RAuHKRpC65Y9VTIEZLCwNgAa4/+PUjZK0r+1joU6sZLNsVnGMCHTMNxbUKWa19AADpckXPle9U8EQ7MLjceVXHHZkgjZDKCcrF2Z+igLGygONUuSbHevhsOLC4rNnaNM5uVYyEC5vZvz+/evR8BnNU5Qk7q+h0PiX7ZKNrpn0rj0sTIBlVnOZFYgN08w1YA6X0sDWS8UCu6vIQrhUVgLsDYG9vc7eVaPDYJVza3y+KzCxQH0Ov/ALrpg16jMuQqygMA1tR2Nx7V6yKym+KwdDFK89+hlcdwhJjqvRntex0V77Egbd9RWZxmCeJyjrYj7jsQe4rbcc4SkccsqGSSU5WzNoEBsQBa1wAdtagRSrOvSxCMrACzEEOma1jr2OnvUc6SntozyeKw1TCTyvVPXykZClTOKcLeByrbbqw2YeYqHXE007MjTvqhSlKwBSlKAUpSgFKUoBSlKA9IpJAAJJNgBuT5V9GxNsHho8Ols7ZQx83cgEk+Vzb2FZfknAh8SGYeGIGQ+Vx8H31+VXi8JkxzNiFAlhhmQTQq1pWjBVmK6jQjMNwdDUjqxoU3Uk7dERuDqTUF7mr5Z5SxGFkObEpJA2a6hTox7rc6d7661Z8w8fjwaBnSRh+7Gt8ouBmY7AXIGu5NRuW+FYXBpnjmc9dlCIxLKhYgpGWA8OoAu3n61psRwqLGQyLnIWRDHIBbMNdiD8LKb14HEVFPEZ6usertY9PTfLpWjo/7KSDjWHnihcvaHEFkZ5AQq6FSr+Wul/WrTgvJsOFmMsDqsZjKlI72ka4KuSfIX+tcvw2FCScPDxxAIR47Zj1AfEi3F7X+WlWeA4amGwyRRuXVFPjbc3JP0F7D0rWUlTpvJdJ9H1XRmqvUavuVPMnMZj8EdnmKyMkd7F+mpZgPM2G3es9w1o8TDHjJsSwiyM0iXsisgIZTbW4JB73y1FjweCxOO68vETFNC4Cx/CF6baeMg7n0HvWy4DyXC64gzRxHDzvmSGN88ZCG5mLLYhixtlG1vp3Qw8KdNLaT1b+u6V/GqE8Q4yaWy0Xl9zLRYL/6wkw8pDzSytG5ZiBFFaOwBvoXBN7d6tOVea3Mv4fFALLY5GHwSAb2/velWvMfAIrRCJjCsA8IS7q0YBzplY3zWYsNdxc3tWOx/GDFFIcJhSXhyB5cQLzuujFl0so0Hw2+1HCGIulZ9u6ey12JFNuKbv8APub3i2Bw+RpJoi4tquuVha3iUfF86+fNwOJnlZYRHHMEvCAAq5DdTpoDr2719RUq8SsQGV0VrHYgrfUViuI8Rjlb9lAsagnWwXN8h276+VdXA6jjUcHFt7eEvJPhoQnK7jfyVsmDU5rj4gA3qBsK8GHKSyGzNYXPYWI0+tep8Yo/N6el/K/nUWTGV7ItowjPRHl5pTZQcyIDlXJZiALZb/x/Wv3DcPXEg2YqGGZgoGd7C2W7bEGw/q9RTxDK2a508jbbX2tXXgmK6wYxAIS+niJF2+I37fKt0+lzLjFPky6plPj+HFwcNPZZFAZCGDFL3yhiPMbisRPAUYqwsykgj1FfSOYeGOFVkdXZGzMFjNyWNmJlvsN7H1+WX5lwokjWdRrosn+1j+n0qOtDNHP8Z4DE0Vhq7pxd4vYzdKUriIxSlKAUpSgFKUoBX6K/KUBs+U8Gn4ZhJMsH4liizPfIoQaXI+G7FhfQetfaeEcLyKGdIuuyhZZIkCiTKTY7X73t61gOSsGyvFCpwrKI4+tFiLF/GczGJd73Y3O2wr6wketeO/U2Kkpxop6JfPngsMDFKLn3KDjAeOWJgiGFCS+ZgoU9m+WtUb9CZp53nZUbKIpVJiVms2azC2Zb2Fz5HWu/H+NL+O/DySdM9NTFcDI7MdTc6XGgA73rnh+XbwPDMQyOzEAXFgdTYjUa5j6XtXBR/ipRdR2ult2bv7stY3exHwPK+FmhAnCZ3znru12K3OQqL3DWZTbTatdhIEWBI4nZ0jRUDsQS2VbXJGlzvVLLwSNo1jKgooVQCL2C20udtgL1b4aZVWwRrj4tCFUDQeh08vT0rFTEcyNr9b/6DjaWbqfKZeR8R+JxN5kw+Gkdg0kmVmkDeLLHH8TG7W0t71seDcWTCImFTqhYwemcRZesrNnYAgWUhiSAe2nqNDxPhzENLBGjTBCEEmik7jXtrWW4BisViDKuPwwikURwp4SobqyAyOtyfhRPiBO9WcsRPFU/XZRSV9bO9rJ+TnUIU56Xbb9lqeOYObCwuiZ2F1WOMh3ZpBkF8t7DU14klvhlgxGClTOEjzxPmYM9lQMDcXuQNKx3BI0g4jicOUZom6ygrfPHlBdWXxE5htuTsa3HJkQw5jM8bN0M2TKxbqsTmMz5tzqSF1sb+luiWFjRSjHw7/OxzVeI0o25kkvFzeY5Fw8Sr2ijUG/9xQP4V864xzFFNYx4Yxm+rWCZhvsDufOtJx7nTpsmWGSRpGYZVAvpvvWI4mwnxOSGIxsb5kaygFdSdCQO3ptW3C6P87qVFJLdO9lp3LTh9WhlzymrJXvfoTeOYGB80itmilW63YFICFAKKl7hyb6W3vtWYDkWUk6Lrff0v96/ZIpM5RRdrutgLm6gkgEaE+E286npytNvoTfX/MAPYWJb5GvUTxEIbs6XjcJg5pVKiTf43Kud7giwPo23zq2wn7CKNUiPUYB2WO5Km1gbH9PeufD+ASynMtlytbXe4vprs18uh7NXfG5gxDKyvozgEoWyixKOV7ECxttqKko1Yzk1F3ZmXFMLVqS5c05JEmbHrCiGRrNlJWwe65oy79RdswQEgG/nas4MP45I3KlJzIUsdbE6Eg7EE7HW4Na7HZi0jpmIZ1fMhWUgfnhcgG2r/CNfBe+tZPiL9Exxk5XLO5TKpADGwAdQNihO1/FrqKsI7WkeWxizQbfTYw80RVip3UkH3Bsa8Vc81wZcST2dVf6ix+4NU1VMo5W0csXdXFKUrUyKUpQClKUAqRgIM8saH87ov+ZgP41Hqy5bizYuEeTq3+Tx/wC2sxV2kYbsj6DwucniQC4KPFSG3SEj9NYShzNJ8JBtpra4tpvX2l0JU5SL208r+9fz1x3CsSSps2tiNCPmK+ncic7RPAVMcWFhhaKCJOoXld2sToQCblhrqScxNec/VHDpzarwV7fO/wBkvqTYGqsuU84nAJJJCcXhc82ayy+FrMpLDY3ABG1rVZcVDiMGPTMyrm08IPfXT0+dfmLinhSZs8edmPTZgWZi2iIRcXN7DevTcYOHdY5VDs65ssXiZDa7gKdWS97Ea27aV5luU8rjql0u/q7J7F9B6aHDlqCYPLHNJ1lTJlkIAJLAlkNtDbT6ipuHDvlcNeOPqgpe2dkYqpY21XS9u5Aqv4jzdeKT8NE56asXcrlWIAZmJB7ga2rKcebCz4WJoJm6oKKxGbqJc+IuqG+Ukk31HcHz6aGFnWq5pLLd22vbTdrpc0rS5dNykX/LnPYxU+ITJkWG3jZh4rsUsAO9wfkKu5Ocogh1Di2gIvfXKLX9dKyHBeBLCtggBOVmAN1zqLZxfUXqRxnD2gOikC1xa4te5vtp7VaSwlHm/wAbaXz8nk6n6hzSyRin5JEIMhMjKAWN7BMmXy8JAs1jao2I45GgkyBpDFcPk1ym17G38qtMIn7NTsMo7FbaaeFtR7Gvm2Fwj4HHkyRTSRv1A6xKSJMwNjroQCb7jau6lR5rlrqtkU2HpU8TWnLENvwt/ubITDFxxPDIpZWRs2xB0LKR5EX0+9TE4OnW63/Uy5dza2nbz0GteuWooShMERjBJBUixBW1xudNe1U3NeNxcb5sO6L02t0myXlXKGzAMczXJy2FYUW5ZIuxBHO5uEJWW2vZ9Cx4fwRIDIwuzSNqWAJAJJA0GouTY+ZFQOM80/hXRZsM6xyZrOSM1hYFsu9hcaE312rYupUREjKzFVI8i6nT5G30rAc28oYhpQ+KxQeIkhB+ZQdSqqABfTfepaMYTm3WexJTy1KjliHf+yzJEcZWeHqRo6yqxZwoyMrK183qTl0Flt3qBwviReUFlmYTZ2RcimHIt2aXqEDLfKRlJuCwBqTxPj6wQkuGyGwKq2SQLbKLEbG9vraqvi/DgJfwuHLhMMjBldGPUMkYllkMqaBrN8JCjTTe1WvDbq9QueFNq9T2Ja4bDQiR48RI5kYOAQQkWchc7nKLLt8XZbDvUHmbk/wrioFUKpPUVCzAgt/aLft7aa386t8fw0thYpMPKGukanqXCPELHptp4babjzG9fuExq4fByIxup6gUG5H7Rrqq+YXzGmvoa9Hy01ovJ6epQjKDTWlr3PnfOI1hPnGfsx/nWcq/5ufxxL5RD7s38qoKpq//AGMo6X+CFKUqEkFKUoBSlKAVI4fizFIrj8pv7jYj6XqPX6KynbUWubFuYBpnAKsLqw/j6io2fLIk0JAeN1dGsDZkYMp+oGlSuD8AZ8IkhVDZ2ZUe/jUa3v2Bttax+dWuMhEqqThDh2JUZgVKMDpe4P6/WrRLmR9S3OG+R+kitzlM0LJMGd3xKTGVWsQoyhkVdhothrbU/Oxb/iMUxfVWFnRARGHIzkMoDEnz086pzw8toBoK9Pwr0qunwbDSv6fj/wDLHZDiNWKsS8Pz9KuIlkihCriEAkRjcZ1uc4t5gke1q/OQQGmayhct7EShG2JsIhq6mq4YGzfX9Kk8mY4Q4oA/nsoCx55GYmwVW/INdTtUVXBQo0pcpWdvwc+Kr1K9KS+p9Jm8K38yo0F9WIUafOqrH8so8pkOLZVCkGMk3z2I18W393LV1jGAW+tu5XcEbEW7gis3H+zCATqRG0jK5IzEvfNn1s25+u1UdBZdU7M8/hUoK99Rwri5giUSLeNs9mA08IYsSBcliQB5Wr8x/EVuCkgIVrspIKkKAzD6Ef1pUjDzqQNPAoIUEfEToTY9t/e5qNh8PHJiVDBUuc2oRSbWIscwIIYLtffapFaU7m6yzqNpWLnhPGZsRJJkSJIYVvm1AVwAcubZlKFrkWtpU/Cc2wyFMsZaRr5MoDqbaErINMvrpVUyNHGHWLI4z/sBIMkirfpZyqsArW+E20v5WrjgZPwnD1XII55i+UDxZEVmcqu3b7keVSqkpO60OpYVyhzUmlsWPHMcGcCaUoq5tEUmzMpXxMNBYFqx2M4kYywjOdBs2Ym2ouCpN10uKhcQ41LMqWPgtr2J2sa4q5eysNPPYj1vWVTUNJLUvOF8DVeOett27kkDEhxNHNZlNlZQDZWSzsL39tquuLLLIRLBOZcWsUavHnKw5suV8QivZZDbS2gvrrVZweUI/TLCzXy+RI3t/XY1fNgA9z3K5SNBmANwCbbXsa7qWJdP0taHoFwuio/wu3uVEcE8cjgyDDRmZggdlIlQ7dNc18+ZfQeM/PNvxJ55srqRkZwQT62sRtcW+5q/4xwcGAZpXEalmAiTOzknS1vyhjfy1FZzlvD+IE+5/jVth8Sqy9N7FTxDPQjy76PyVfNcl8Sw/dCKP8oP6k1T1I4hPnldr3zOxHsSbfao9cE3eTZyRVkkKUpWpsKUpQClKUAq+5N4B+KnAb+zSzSeuui/Mj6A1RolzYC5OwG5PYCvrXL3Cxg8MsZ/tXOaT3Oy/IWH186noU88tdiGtUyR8neVWL3RbhbADQKB5n0A7VW4GRn8B1AJFzYgWParjjsvSgsu7VB4FhLLerYrehYLglVLAVW4pQKs8XPYVm+I43esNmYq5Dxc4B+tZ7ESa6Egg7jQj+VS8TijeuGa5+D7f+KglqzrgrI13AObmVFjmAAGRRlFlVAupI1JcmpcvHIiM2l8ua3fe1vfvashF7Gu1/Sq6fDqcpZloctTDUpO+xd43jYIa2tiLLraRSVv28JAzW9bV6wvExiMWsUbMsGctHmsJEJjKsAwubG7fWqAt6GuMfEDE6uoIZTcEf8AjtWf2NOCbjuT4enTpTTS0N3jsc8ONghuFjdSzOVF31IyLYWHiC38s1OO403Rrf2OSw3+JrH63tVfxTjzz4YT9MpkZb9xfzGnbztXTBPmzLKdHC2ba1rEfeq+pBxgrxs117nrMPKm6loSTi9l0RGSLxMgUgE50BtYfvKD89vSv3DYPM3buBfYkefpv9Kl4rAXcBCCxzFCLk+FSxA97V3w+EZTZxZrK312+dQ9pItoSvGVPqVnGMIRArKii0lmvdSPhtlzajc7VeYLG6gE69NS3vcj+f0qJxQkQJdCWeRiAbAWQAAn/uFVpxnTUlmGZtzrlHkPapZSztHPQpqipNvT7aHbjXGDGWCyyxyZB0igUg3NmVhrlBsvlsPnR5ujh5JDvYgf4nNv43rnh4TJJmta523tXHnfEBRHAO3jb7qv+76irilSVCk31Z5PF4l4mvbovwZOlKVxmRSlKAUpSgFKUoDa/wDDvl8O5xMg8MZtGD3ca5vXL+vtV5jOMD8QCxIUH1qt5Y5gWPBogPiQyZh3GZiQbdxY714xvGYnGqm/sataCUYKxXVc0pu5ouOYhZGTKQQbHTa1tP1qXh/CtZTghF99L2HsdR9wa0ksllrouQtW0IPE8bWZxuJvU7iU+pqjmeopMmhE531qQg1/hUdRUyBda0tclbsSYkrv0v6+Ve4U/rSpHTqTKQuRCeL0+wG29V04A/oH9aupFqox41A861cTaMjdYvJDgIonYKXRXNxuTYgW8ySBUbBYiwCMFPhGZtAi9hc7A+57V+8xhDJhGcnJk8dt9IzlAvt4rfWukU0UiFERRGAt/wB922Op1rz/ABPmQqKVm0XWAmlD07l9wDB4fVhiI5HVW+E+GO4IJLDSq7FMWkPTIOchI+wsBYH2sGb2qgxwhw98iufhIIJy6a2IqJHzEwR2tYsMq/3VPxW9TtfyvW2Ew7rRUnojrr8RVNvKvV9jpzDzGDLlTVI7Ivqqix+p1vVJ1mc6+g97bX86hsbmrXhGFzMKt6WHpxd0inr42tUjllLQueGQLGjSPoqAkn2r57xTHmaZ5DuxvbyGyj5ACtPzvxgADCxnRbGU+Z3VflufW3lWOqLE1MzyroRUIWWZ9RSlK5DoFKUoBSlKAUpSgPSuRqDY+Y0NTYOMyKRc5rC2vlsRfeoFTuCYETYiOMmwdgCfTc/OwsK3i5J6Gskran0fC8FRMMzotnZAw17gZwPTWov/ADC6/KtJjICBoNLbelYt/guPX7aVc7Iq1qyLjnvVawqVPLeuC1G9SdaIRxVYYeKo8YqXE9ZSNZMmRivTPUfq14Z63I7HSSS9VeLQltO1WAGhNV8U92rWRvEspuLdVYkfwsgy67N7H27Vo+WsIACTqewXxNt9veqKFdKsOCYuVJVWIi7+HK3wE9r+Xv276VV8VoTq4dqD8nfgKsI1bSLjiGG6uHkLoIwoY2bVtNr9u3rXztnL6n6eVb/jvUniKLItyLhUVyJLDMVQkeIkqbfI+VYw4fLoRYjQ+lq4+CRcack3127HRxJrOsq6b9yFHFc1cz44YODPp1XuIwfux9B+tq58Nw4uWc2VQWY+QGtZbjXFTiJS50XZF/dUbD37/OrirUyR03ZWwjneuxCkkLEkm5JJJO5J1JrzSlVp2ilKUApSlAKUpQClKUAr0jEEEEgjUEaEEbEV5r9FAfWOG4jHvArMkMvhG7dN9RpfdSfpVBIsiMyyxGMtdgpIO+9iCQdajcA5rnYLCDqoAUgbhRbxetu9W/G1kkVXcWZb6+hq3pyUo3RWzWWVmkZ3FRa6VGVrVPdhbWoMlZZJFnZJa6LPUZFqVDAaIw7EiI3qWkN6/MLhqkYjELGpJNbkTfYg8WmCJlG5qtwZ1FRsTizIxY7dq7cPPiFR3uybLaJpYxZa7cHx3SnRze2qtZivhYZWvlBJABJt5gVx7Vzga0qHyYHe22u9jb6H2NYxMVKlJPsYw7aqKxrsTiwEV85dEyMoVXznLbIzK5sAMxY2NyAN71i8QmmwHoBYD0A7Cvpj4mEozdROj0ltH0zdWBDZybHTKyG2W43tXzviFrm21zbW/fzsL/QV5/gU8+e8WrfLbFlxNWypMqOP4jp4UKN5W1/wrqfvlrJ1o+b9oPLK31uL/wAKzlWOId5s56K9ApSlQEopSlAKUpQClKUApSlAKUpQGo5EjAleQj4VsPK7b/YfetVi+JKwIO1ZHlWfwSKN7g/K1v4V3nxBvVph2lTRwVleZ4xq66GoQNdy166Q4apNwtEdMLBVnFDUUMFqPiuL5RpW10jSzlsWeKx6xrqazGJxrYh9dEHauEjtK12OnlXt2sABUMpZvoTxgo/U7EfaumAPjFelj8N654R7NfyrPUx0NTG2lSOC4ZZMXCjmys4DH0IP/qq3BSXW571JwcZeVVB1N7EXuCASDprp6UxN3RlZ203NKCXMV1c3qRxykwNHEFtPmRUKPhulmKOzk2NyoB3vf3r57jHrZcQxczwyRjFMxQAOo1OpBAJUXbTQfWsHiJdKpeCxcYzbftr/AH7ndxBJyjYg80rmhib90sv+YAj/AEmszWnxT54XTvuPdTesxXbiF67kdH/GwpSlc5KKUpQClKUApSlAKUpQClKUB2wuLaNgynUfQjuD6VeDjED6sGQ99Mw+RGv2rO0qWFWUNjSUFLc1MGKw3eb6q/8AKur8bwqjRnb/AAr/APoisjSpP3M/BpyIl/iuYkPwxE/4mt9gKgrjDIwXKBfa1/lVdXfAy5ZEY7Bhf2vrWnOm3qzblxS0R7kDA2Ne0OtWXFkUm40vVbB8VdF7MjvdFvMbIPaq9W1qRi5tKhq1buRpFaGjwkvhFSMDIestt/Fa+uyk96qMLiNKkYLF2lU/4v8ASa3ck1Y0SadzTcR4o/4abVT8IOx0zAa3GuhrHtirip+Lx/7CUe3+oVnFmrnUY0tIkivPVkj8VY1WzrZjbbtXWR64u16iqPMTRVjxSlKgJBSlKAUpSgFKUoBSlKAUpSgFKUoBSlKAUpSgJa4slbHtXmF6jhq9I1SqRo4kuaWvOawrgXo0lbZjFibDPXRMRZgff9DVaslehJW2YxlLCXE3Rx5/zqsz11z6GuFaSlc2jE9M1ea/KVHc2sKV+1+VixkUpSsAUpSgFKUoBSlKAUpSgFKUoBSlKAUpSgFftflKygftK/KVlg/aUpWQM1KUrAPylKVhgV+1+UogKUpRgUpSs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10503774-brain-lobe-sections-made-of-cogs-and-gears-representing-intelligence-and-divisions-of-mental-neuro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160338"/>
            <a:ext cx="2146575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+mn-lt"/>
                <a:cs typeface="Arial" pitchFamily="34" charset="0"/>
              </a:rPr>
              <a:t>These teams have </a:t>
            </a:r>
            <a:endParaRPr lang="en-US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cs typeface="Arial" pitchFamily="34" charset="0"/>
              </a:rPr>
              <a:t>m</a:t>
            </a:r>
            <a:r>
              <a:rPr lang="en-US" dirty="0" smtClean="0">
                <a:cs typeface="Arial" pitchFamily="34" charset="0"/>
              </a:rPr>
              <a:t>ade presentations </a:t>
            </a:r>
            <a:r>
              <a:rPr lang="en-US" dirty="0">
                <a:cs typeface="Arial" pitchFamily="34" charset="0"/>
              </a:rPr>
              <a:t>to </a:t>
            </a:r>
            <a:r>
              <a:rPr lang="en-US" dirty="0" smtClean="0">
                <a:cs typeface="Arial" pitchFamily="34" charset="0"/>
              </a:rPr>
              <a:t>detention centers, and private schools, stakeholders and at conferences</a:t>
            </a:r>
            <a:endParaRPr lang="en-US" dirty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established </a:t>
            </a:r>
            <a:r>
              <a:rPr lang="en-US" dirty="0">
                <a:cs typeface="Arial" pitchFamily="34" charset="0"/>
              </a:rPr>
              <a:t>data tracking systems</a:t>
            </a:r>
          </a:p>
          <a:p>
            <a:r>
              <a:rPr lang="en-US" dirty="0" smtClean="0">
                <a:cs typeface="Arial" pitchFamily="34" charset="0"/>
              </a:rPr>
              <a:t>built </a:t>
            </a:r>
            <a:r>
              <a:rPr lang="en-US" dirty="0">
                <a:cs typeface="Arial" pitchFamily="34" charset="0"/>
              </a:rPr>
              <a:t>collaborative networks within their communities</a:t>
            </a:r>
          </a:p>
          <a:p>
            <a:r>
              <a:rPr lang="en-US" dirty="0" smtClean="0">
                <a:cs typeface="Arial" pitchFamily="34" charset="0"/>
              </a:rPr>
              <a:t>improved </a:t>
            </a:r>
            <a:r>
              <a:rPr lang="en-US" dirty="0">
                <a:cs typeface="Arial" pitchFamily="34" charset="0"/>
              </a:rPr>
              <a:t>communication amongst key leaders within school divisions</a:t>
            </a:r>
          </a:p>
          <a:p>
            <a:pPr>
              <a:spcBef>
                <a:spcPts val="0"/>
              </a:spcBef>
            </a:pPr>
            <a:r>
              <a:rPr lang="en-US" dirty="0">
                <a:cs typeface="Arial" pitchFamily="34" charset="0"/>
              </a:rPr>
              <a:t>d</a:t>
            </a:r>
            <a:r>
              <a:rPr lang="en-US" dirty="0" smtClean="0">
                <a:cs typeface="Arial" pitchFamily="34" charset="0"/>
              </a:rPr>
              <a:t>eveloped a Memorandum </a:t>
            </a:r>
            <a:r>
              <a:rPr lang="en-US" dirty="0">
                <a:cs typeface="Arial" pitchFamily="34" charset="0"/>
              </a:rPr>
              <a:t>of Agreement with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cs typeface="Arial" pitchFamily="34" charset="0"/>
              </a:rPr>
              <a:t>    local hospital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cs typeface="Arial" pitchFamily="34" charset="0"/>
              </a:rPr>
              <a:t>reviewed division </a:t>
            </a:r>
            <a:r>
              <a:rPr lang="en-US" dirty="0">
                <a:cs typeface="Arial" pitchFamily="34" charset="0"/>
              </a:rPr>
              <a:t>policies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cs typeface="Arial" pitchFamily="34" charset="0"/>
              </a:rPr>
              <a:t>    procedures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+mn-lt"/>
                <a:cs typeface="Arial" pitchFamily="34" charset="0"/>
              </a:rPr>
              <a:t>Other VDOE sponsored</a:t>
            </a:r>
            <a:br>
              <a:rPr lang="en-US" b="1" dirty="0" smtClean="0">
                <a:latin typeface="+mn-lt"/>
                <a:cs typeface="Arial" pitchFamily="34" charset="0"/>
              </a:rPr>
            </a:br>
            <a:r>
              <a:rPr lang="en-US" b="1" dirty="0" smtClean="0">
                <a:latin typeface="+mn-lt"/>
                <a:cs typeface="Arial" pitchFamily="34" charset="0"/>
              </a:rPr>
              <a:t>TBI  trainings/presentations</a:t>
            </a:r>
            <a:endParaRPr lang="en-US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en-US" sz="3300" dirty="0" smtClean="0">
              <a:cs typeface="Arial" pitchFamily="34" charset="0"/>
            </a:endParaRPr>
          </a:p>
          <a:p>
            <a:r>
              <a:rPr lang="en-US" sz="3300" dirty="0" smtClean="0">
                <a:cs typeface="Arial" pitchFamily="34" charset="0"/>
              </a:rPr>
              <a:t>July 8-9-TTAC and Lifeline representatives presented on TBI to the Shining Stars Early </a:t>
            </a:r>
            <a:r>
              <a:rPr lang="en-US" sz="3300" dirty="0">
                <a:cs typeface="Arial" pitchFamily="34" charset="0"/>
              </a:rPr>
              <a:t>C</a:t>
            </a:r>
            <a:r>
              <a:rPr lang="en-US" sz="3300" dirty="0" smtClean="0">
                <a:cs typeface="Arial" pitchFamily="34" charset="0"/>
              </a:rPr>
              <a:t>hildhood conference.</a:t>
            </a:r>
          </a:p>
          <a:p>
            <a:r>
              <a:rPr lang="en-US" sz="3300" dirty="0" smtClean="0">
                <a:cs typeface="Arial" pitchFamily="34" charset="0"/>
              </a:rPr>
              <a:t>October 6, 2014- school psychologists trained</a:t>
            </a:r>
          </a:p>
          <a:p>
            <a:r>
              <a:rPr lang="en-US" sz="3300" dirty="0" smtClean="0">
                <a:cs typeface="Arial" pitchFamily="34" charset="0"/>
              </a:rPr>
              <a:t>August 2014 -educators, admin, school psychologist, </a:t>
            </a:r>
            <a:r>
              <a:rPr lang="en-US" sz="3300" dirty="0">
                <a:cs typeface="Arial" pitchFamily="34" charset="0"/>
              </a:rPr>
              <a:t> </a:t>
            </a:r>
            <a:r>
              <a:rPr lang="en-US" sz="3300" dirty="0" smtClean="0">
                <a:cs typeface="Arial" pitchFamily="34" charset="0"/>
              </a:rPr>
              <a:t>and school social workers from Gloucester County trained</a:t>
            </a:r>
          </a:p>
          <a:p>
            <a:r>
              <a:rPr lang="en-US" sz="3300" dirty="0">
                <a:cs typeface="Arial" pitchFamily="34" charset="0"/>
              </a:rPr>
              <a:t>November 5, </a:t>
            </a:r>
            <a:r>
              <a:rPr lang="en-US" sz="3300" dirty="0" smtClean="0">
                <a:cs typeface="Arial" pitchFamily="34" charset="0"/>
              </a:rPr>
              <a:t>2012-school </a:t>
            </a:r>
            <a:r>
              <a:rPr lang="en-US" sz="3300" dirty="0">
                <a:cs typeface="Arial" pitchFamily="34" charset="0"/>
              </a:rPr>
              <a:t>psychologists from Northern Virginia trained, Dr. Peter Patrick, presenter</a:t>
            </a:r>
          </a:p>
          <a:p>
            <a:r>
              <a:rPr lang="en-US" sz="3300" dirty="0">
                <a:cs typeface="Arial" pitchFamily="34" charset="0"/>
              </a:rPr>
              <a:t>October 1, 2012 </a:t>
            </a:r>
            <a:r>
              <a:rPr lang="en-US" sz="3300" dirty="0" smtClean="0">
                <a:cs typeface="Arial" pitchFamily="34" charset="0"/>
              </a:rPr>
              <a:t>-educators </a:t>
            </a:r>
            <a:r>
              <a:rPr lang="en-US" sz="3300" dirty="0">
                <a:cs typeface="Arial" pitchFamily="34" charset="0"/>
              </a:rPr>
              <a:t>from Loudoun County trained</a:t>
            </a:r>
          </a:p>
          <a:p>
            <a:r>
              <a:rPr lang="en-US" sz="3300" dirty="0" smtClean="0">
                <a:cs typeface="Arial" pitchFamily="34" charset="0"/>
              </a:rPr>
              <a:t>September 15, 2012 -school psychologists trained, Dr. Peter Patrick, presenter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  <a:cs typeface="Arial" pitchFamily="34" charset="0"/>
              </a:rPr>
              <a:t>Don’t forget emails!</a:t>
            </a:r>
            <a:endParaRPr lang="en-US" sz="4800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Arial" pitchFamily="34" charset="0"/>
              </a:rPr>
              <a:t>VDOE/Partnership for People with Disabilities sends Articles, notice of online trainings, research findings to over 600 educators</a:t>
            </a:r>
          </a:p>
          <a:p>
            <a:r>
              <a:rPr lang="en-US" dirty="0" smtClean="0">
                <a:cs typeface="Arial" pitchFamily="34" charset="0"/>
              </a:rPr>
              <a:t>Over 600 educators send emails to countless other educators in their schools/regions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cs typeface="Arial" pitchFamily="34" charset="0"/>
              </a:rPr>
              <a:t>				       =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cs typeface="Arial" pitchFamily="34" charset="0"/>
              </a:rPr>
              <a:t>Many, many people with TBI resources!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r>
              <a:rPr lang="en-US" b="1" dirty="0" smtClean="0"/>
              <a:t>Concussion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507972"/>
            <a:ext cx="1841500" cy="189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4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concussion </a:t>
            </a:r>
            <a:r>
              <a:rPr lang="en-US" dirty="0"/>
              <a:t>is </a:t>
            </a:r>
            <a:r>
              <a:rPr lang="en-US" dirty="0" smtClean="0"/>
              <a:t>“a </a:t>
            </a:r>
            <a:r>
              <a:rPr lang="en-US" dirty="0"/>
              <a:t>traumatic brain injury and is defined by the 4th International Conference </a:t>
            </a:r>
            <a:r>
              <a:rPr lang="en-US" dirty="0" smtClean="0"/>
              <a:t>on Concussion </a:t>
            </a:r>
            <a:r>
              <a:rPr lang="en-US" dirty="0"/>
              <a:t>in Sports (2012) as a complex pathophysiological process affecting the brain </a:t>
            </a:r>
            <a:r>
              <a:rPr lang="en-US" dirty="0" smtClean="0"/>
              <a:t>and induced </a:t>
            </a:r>
            <a:r>
              <a:rPr lang="en-US" dirty="0"/>
              <a:t>by biomechanical </a:t>
            </a:r>
            <a:r>
              <a:rPr lang="en-US" dirty="0" smtClean="0"/>
              <a:t>forces”.</a:t>
            </a:r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1600" b="1" dirty="0" smtClean="0"/>
              <a:t>(Virginia </a:t>
            </a:r>
            <a:r>
              <a:rPr lang="en-US" sz="1600" b="1" dirty="0"/>
              <a:t>Board of Education </a:t>
            </a:r>
            <a:r>
              <a:rPr lang="en-US" sz="1600" b="1" dirty="0" smtClean="0"/>
              <a:t>Guidelines for </a:t>
            </a:r>
            <a:r>
              <a:rPr lang="en-US" sz="1600" b="1" dirty="0"/>
              <a:t>Policies on Concussions in </a:t>
            </a:r>
            <a:r>
              <a:rPr lang="en-US" sz="1600" b="1" dirty="0" smtClean="0"/>
              <a:t>Student-Athletes (2015))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8619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C000"/>
                </a:solidFill>
              </a:rPr>
              <a:t>The TBI Continuum</a:t>
            </a:r>
          </a:p>
        </p:txBody>
      </p:sp>
      <p:sp>
        <p:nvSpPr>
          <p:cNvPr id="3" name="Left-Right Arrow 2"/>
          <p:cNvSpPr/>
          <p:nvPr/>
        </p:nvSpPr>
        <p:spPr>
          <a:xfrm>
            <a:off x="228600" y="3505200"/>
            <a:ext cx="8763000" cy="1295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2718" y="2999188"/>
            <a:ext cx="3262432" cy="70639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0" dirty="0">
                <a:latin typeface="+mn-lt"/>
                <a:cs typeface="+mn-cs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8617" y="2999188"/>
            <a:ext cx="3262432" cy="70639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0" dirty="0">
                <a:latin typeface="+mn-lt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2999188"/>
            <a:ext cx="3262432" cy="70639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0" dirty="0">
                <a:latin typeface="+mn-lt"/>
                <a:cs typeface="+mn-cs"/>
              </a:rPr>
              <a:t>}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65263" y="2286000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/>
              <a:t>Mild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498850" y="2328863"/>
            <a:ext cx="2139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/>
              <a:t>Moderate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943600" y="2328863"/>
            <a:ext cx="2139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/>
              <a:t>Severe</a:t>
            </a:r>
          </a:p>
        </p:txBody>
      </p:sp>
      <p:sp>
        <p:nvSpPr>
          <p:cNvPr id="11274" name="TextBox 9"/>
          <p:cNvSpPr txBox="1">
            <a:spLocks noChangeArrowheads="1"/>
          </p:cNvSpPr>
          <p:nvPr/>
        </p:nvSpPr>
        <p:spPr bwMode="auto">
          <a:xfrm>
            <a:off x="2438400" y="3860800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/>
              <a:t>Traumatic Brain Injury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4251" y="4457164"/>
            <a:ext cx="2108269" cy="70639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500" dirty="0">
                <a:latin typeface="+mn-lt"/>
                <a:cs typeface="+mn-cs"/>
              </a:rPr>
              <a:t>{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71525" y="5029200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/>
              <a:t>Concussion</a:t>
            </a:r>
          </a:p>
        </p:txBody>
      </p:sp>
    </p:spTree>
    <p:extLst>
      <p:ext uri="{BB962C8B-B14F-4D97-AF65-F5344CB8AC3E}">
        <p14:creationId xmlns:p14="http://schemas.microsoft.com/office/powerpoint/2010/main" val="320446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/>
      <p:bldP spid="9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Concussion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Due to Senate </a:t>
            </a:r>
            <a:r>
              <a:rPr lang="en-US" dirty="0"/>
              <a:t>Bill 652, (2010), and House Bills 410 and 1096, and Senate Bill 172 (2014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(Student-Athlete </a:t>
            </a:r>
            <a:r>
              <a:rPr lang="en-US" dirty="0"/>
              <a:t>Protection </a:t>
            </a:r>
            <a:r>
              <a:rPr lang="en-US" dirty="0" smtClean="0"/>
              <a:t>Act) ,the </a:t>
            </a:r>
            <a:r>
              <a:rPr lang="en-US" i="1" dirty="0"/>
              <a:t>Code of Virginia </a:t>
            </a:r>
            <a:r>
              <a:rPr lang="en-US" dirty="0"/>
              <a:t>was amended </a:t>
            </a:r>
            <a:r>
              <a:rPr lang="en-US" dirty="0" smtClean="0"/>
              <a:t>directing </a:t>
            </a:r>
            <a:r>
              <a:rPr lang="en-US" dirty="0"/>
              <a:t>the </a:t>
            </a:r>
            <a:r>
              <a:rPr lang="en-US" dirty="0" smtClean="0"/>
              <a:t>Board of </a:t>
            </a:r>
            <a:r>
              <a:rPr lang="en-US" dirty="0"/>
              <a:t>Education to develop and distribute to school divisions by July 1, </a:t>
            </a:r>
            <a:r>
              <a:rPr lang="en-US" dirty="0" smtClean="0"/>
              <a:t>2015: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guidelines for </a:t>
            </a:r>
            <a:r>
              <a:rPr lang="en-US" dirty="0" smtClean="0"/>
              <a:t>policies dealing </a:t>
            </a:r>
            <a:r>
              <a:rPr lang="en-US" dirty="0"/>
              <a:t>with concussions in </a:t>
            </a:r>
            <a:r>
              <a:rPr lang="en-US" dirty="0" smtClean="0"/>
              <a:t>student-athletes</a:t>
            </a:r>
          </a:p>
          <a:p>
            <a:pPr lvl="1"/>
            <a:r>
              <a:rPr lang="en-US" dirty="0" smtClean="0"/>
              <a:t>requiring </a:t>
            </a:r>
            <a:r>
              <a:rPr lang="en-US" dirty="0"/>
              <a:t>each school division to </a:t>
            </a:r>
            <a:r>
              <a:rPr lang="en-US" dirty="0" smtClean="0"/>
              <a:t>develop policies </a:t>
            </a:r>
            <a:r>
              <a:rPr lang="en-US" dirty="0"/>
              <a:t>and procedures regarding the identification and handling of suspected concussions </a:t>
            </a:r>
            <a:r>
              <a:rPr lang="en-US" dirty="0" smtClean="0"/>
              <a:t>in student-athletes.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sz="1600" b="1" dirty="0" smtClean="0"/>
              <a:t>(Virginia </a:t>
            </a:r>
            <a:r>
              <a:rPr lang="en-US" sz="1600" b="1" dirty="0"/>
              <a:t>Board of Education </a:t>
            </a:r>
            <a:r>
              <a:rPr lang="en-US" sz="1600" b="1" dirty="0" smtClean="0"/>
              <a:t>Guidelines for </a:t>
            </a:r>
            <a:r>
              <a:rPr lang="en-US" sz="1600" b="1" dirty="0"/>
              <a:t>Policies on Concussions in </a:t>
            </a:r>
            <a:r>
              <a:rPr lang="en-US" sz="1600" b="1" dirty="0" smtClean="0"/>
              <a:t>Student-Athletes, 2015)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395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Concussion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 January 13, 2011 </a:t>
            </a:r>
            <a:r>
              <a:rPr lang="en-US" b="1" dirty="0" smtClean="0"/>
              <a:t>Virginia </a:t>
            </a:r>
            <a:r>
              <a:rPr lang="en-US" b="1" dirty="0"/>
              <a:t>Board of Education </a:t>
            </a:r>
            <a:r>
              <a:rPr lang="en-US" b="1" dirty="0" smtClean="0"/>
              <a:t>Guidelines </a:t>
            </a:r>
            <a:r>
              <a:rPr lang="en-US" b="1" dirty="0"/>
              <a:t>for Policies on Concussions in </a:t>
            </a:r>
            <a:r>
              <a:rPr lang="en-US" b="1" dirty="0" smtClean="0"/>
              <a:t>Student-Athletes </a:t>
            </a:r>
            <a:r>
              <a:rPr lang="en-US" dirty="0" smtClean="0"/>
              <a:t>were adopted by the Board of Education.</a:t>
            </a:r>
          </a:p>
          <a:p>
            <a:pPr lvl="1"/>
            <a:r>
              <a:rPr lang="en-US" dirty="0" smtClean="0"/>
              <a:t>Included Return to Play guidelines for policies and procedures</a:t>
            </a:r>
          </a:p>
          <a:p>
            <a:r>
              <a:rPr lang="en-US" dirty="0" smtClean="0"/>
              <a:t>On January 22, 2015</a:t>
            </a:r>
            <a:r>
              <a:rPr lang="en-US" dirty="0"/>
              <a:t> </a:t>
            </a:r>
            <a:r>
              <a:rPr lang="en-US" b="1" dirty="0" smtClean="0"/>
              <a:t>Virginia </a:t>
            </a:r>
            <a:r>
              <a:rPr lang="en-US" b="1" dirty="0"/>
              <a:t>Board of Education </a:t>
            </a:r>
            <a:r>
              <a:rPr lang="en-US" b="1" dirty="0" smtClean="0"/>
              <a:t>Guidelines </a:t>
            </a:r>
            <a:r>
              <a:rPr lang="en-US" b="1" dirty="0"/>
              <a:t>for Policies on Concussions in Student-Athletes </a:t>
            </a:r>
            <a:r>
              <a:rPr lang="en-US" dirty="0"/>
              <a:t>were adopted by the Board of Education.</a:t>
            </a:r>
            <a:endParaRPr lang="en-US" b="1" dirty="0" smtClean="0"/>
          </a:p>
          <a:p>
            <a:pPr lvl="1"/>
            <a:r>
              <a:rPr lang="en-US" dirty="0" smtClean="0"/>
              <a:t>The original guidelines were amended with Return to Learn guidelines for policies and procedures with emphasis on Return to Learn before Return to Play.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Concussion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guidelines suggested that </a:t>
            </a:r>
            <a:r>
              <a:rPr lang="en-US" dirty="0" smtClean="0"/>
              <a:t>“consideration </a:t>
            </a:r>
            <a:r>
              <a:rPr lang="en-US" dirty="0"/>
              <a:t>should also be given to addressing the academic needs and </a:t>
            </a:r>
            <a:r>
              <a:rPr lang="en-US" dirty="0" smtClean="0"/>
              <a:t>gradual reintroduction </a:t>
            </a:r>
            <a:r>
              <a:rPr lang="en-US" dirty="0"/>
              <a:t>of cognitive demands for </a:t>
            </a:r>
            <a:r>
              <a:rPr lang="en-US" b="1" i="1" dirty="0"/>
              <a:t>all</a:t>
            </a:r>
            <a:r>
              <a:rPr lang="en-US" i="1" dirty="0"/>
              <a:t> </a:t>
            </a:r>
            <a:r>
              <a:rPr lang="en-US" dirty="0"/>
              <a:t>students who have been determined </a:t>
            </a:r>
            <a:r>
              <a:rPr lang="en-US" dirty="0" smtClean="0"/>
              <a:t>to have </a:t>
            </a:r>
            <a:r>
              <a:rPr lang="en-US" dirty="0"/>
              <a:t>a </a:t>
            </a:r>
            <a:r>
              <a:rPr lang="en-US" dirty="0" smtClean="0"/>
              <a:t>concussion.”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 algn="r">
              <a:buNone/>
            </a:pPr>
            <a:endParaRPr lang="en-US" sz="1600" dirty="0" smtClean="0"/>
          </a:p>
          <a:p>
            <a:pPr marL="0" indent="0" algn="r">
              <a:buNone/>
            </a:pPr>
            <a:endParaRPr lang="en-US" sz="1600" dirty="0"/>
          </a:p>
          <a:p>
            <a:pPr marL="0" indent="0" algn="r">
              <a:buNone/>
            </a:pPr>
            <a:endParaRPr lang="en-US" sz="1600" dirty="0" smtClean="0"/>
          </a:p>
          <a:p>
            <a:pPr marL="0" indent="0" algn="r">
              <a:buNone/>
            </a:pPr>
            <a:r>
              <a:rPr lang="en-US" sz="1600" dirty="0" smtClean="0"/>
              <a:t>(</a:t>
            </a:r>
            <a:r>
              <a:rPr lang="en-US" sz="1600" b="1" dirty="0"/>
              <a:t>Virginia Board of Education </a:t>
            </a:r>
            <a:r>
              <a:rPr lang="en-US" sz="1600" b="1" dirty="0" smtClean="0"/>
              <a:t>Guidelines for </a:t>
            </a:r>
            <a:r>
              <a:rPr lang="en-US" sz="1600" b="1" dirty="0"/>
              <a:t>Policies on Concussions in </a:t>
            </a:r>
            <a:r>
              <a:rPr lang="en-US" sz="1600" b="1" dirty="0" smtClean="0"/>
              <a:t>Student-Athletes, 2015)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810000"/>
            <a:ext cx="1950085" cy="1292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1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+mn-lt"/>
                <a:cs typeface="Arial" pitchFamily="34" charset="0"/>
              </a:rPr>
              <a:t>Next steps…continue</a:t>
            </a:r>
            <a:endParaRPr lang="en-US" sz="4800" b="1" dirty="0">
              <a:latin typeface="+mn-lt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building capacity by training teams</a:t>
            </a:r>
          </a:p>
          <a:p>
            <a:r>
              <a:rPr lang="en-US" dirty="0" smtClean="0">
                <a:cs typeface="Arial" pitchFamily="34" charset="0"/>
              </a:rPr>
              <a:t>increasing awareness of TBI in schools and university coursework</a:t>
            </a:r>
          </a:p>
          <a:p>
            <a:r>
              <a:rPr lang="en-US" dirty="0" smtClean="0">
                <a:cs typeface="Arial" pitchFamily="34" charset="0"/>
              </a:rPr>
              <a:t>promoting concussion policy</a:t>
            </a:r>
          </a:p>
          <a:p>
            <a:r>
              <a:rPr lang="en-US" dirty="0" smtClean="0">
                <a:cs typeface="Arial" pitchFamily="34" charset="0"/>
              </a:rPr>
              <a:t>improving identification of students with TBI</a:t>
            </a:r>
          </a:p>
          <a:p>
            <a:r>
              <a:rPr lang="en-US" dirty="0" smtClean="0">
                <a:cs typeface="Arial" pitchFamily="34" charset="0"/>
              </a:rPr>
              <a:t>sharing resources </a:t>
            </a:r>
          </a:p>
          <a:p>
            <a:r>
              <a:rPr lang="en-US" dirty="0" smtClean="0">
                <a:cs typeface="Arial" pitchFamily="34" charset="0"/>
              </a:rPr>
              <a:t>building collaborative networks between schools and hospitals/brain injury services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10503774-brain-lobe-sections-made-of-cogs-and-gears-representing-intelligence-and-divisions-of-mental-neuro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32816" y="2362200"/>
            <a:ext cx="1036278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276600"/>
            <a:ext cx="8229600" cy="1143000"/>
          </a:xfrm>
        </p:spPr>
        <p:txBody>
          <a:bodyPr/>
          <a:lstStyle/>
          <a:p>
            <a:r>
              <a:rPr lang="en-US" b="1" dirty="0" smtClean="0"/>
              <a:t>TBI Trainings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447800"/>
            <a:ext cx="1841500" cy="189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89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566928" indent="-457200"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Virginia Dept. of Education</a:t>
            </a:r>
          </a:p>
          <a:p>
            <a:pPr marL="509778" lvl="1" indent="0">
              <a:buNone/>
              <a:defRPr/>
            </a:pPr>
            <a:r>
              <a:rPr lang="en-US" sz="2400" dirty="0" smtClean="0">
                <a:hlinkClick r:id="rId2"/>
              </a:rPr>
              <a:t>http://www.doe.virginia.gov/special_ed/disabilities/traumatic_brain_injury/index.shtml</a:t>
            </a:r>
            <a:r>
              <a:rPr lang="en-US" sz="2400" dirty="0" smtClean="0"/>
              <a:t> </a:t>
            </a:r>
          </a:p>
          <a:p>
            <a:pPr marL="509778" lvl="1" indent="0">
              <a:buNone/>
              <a:defRPr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www.doe.virginia.gov/boe/guidance/health/2015_guidelines_concussions_in_student_athletes.pdf</a:t>
            </a:r>
            <a:endParaRPr lang="en-US" sz="2400" dirty="0" smtClean="0"/>
          </a:p>
          <a:p>
            <a:pPr marL="509778" lvl="1" indent="0">
              <a:buNone/>
              <a:defRPr/>
            </a:pPr>
            <a:endParaRPr lang="en-US" sz="2400" dirty="0" smtClean="0"/>
          </a:p>
          <a:p>
            <a:pPr marL="566928" indent="-457200">
              <a:buFont typeface="Wingdings" panose="05000000000000000000" pitchFamily="2" charset="2"/>
              <a:buChar char="Ø"/>
              <a:defRPr/>
            </a:pPr>
            <a:r>
              <a:rPr lang="en-US" dirty="0" smtClean="0"/>
              <a:t>TTAC Online: </a:t>
            </a:r>
          </a:p>
          <a:p>
            <a:pPr marL="509778" lvl="1" indent="0">
              <a:buNone/>
              <a:defRPr/>
            </a:pP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ttaconline.org/disability-related-information</a:t>
            </a:r>
            <a:r>
              <a:rPr lang="en-US" dirty="0" smtClean="0"/>
              <a:t> </a:t>
            </a:r>
          </a:p>
          <a:p>
            <a:pPr marL="109728" indent="0">
              <a:buNone/>
              <a:defRPr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>
            <a:noAutofit/>
          </a:bodyPr>
          <a:lstStyle/>
          <a:p>
            <a:r>
              <a:rPr lang="en-US" b="1" dirty="0" smtClean="0"/>
              <a:t>TBI Team Trainings</a:t>
            </a:r>
            <a:endParaRPr lang="en-US" b="1" dirty="0">
              <a:latin typeface="+mn-lt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600" dirty="0" smtClean="0">
              <a:cs typeface="Arial" pitchFamily="34" charset="0"/>
            </a:endParaRPr>
          </a:p>
          <a:p>
            <a:endParaRPr lang="en-US" sz="3600" dirty="0">
              <a:cs typeface="Arial" pitchFamily="34" charset="0"/>
            </a:endParaRPr>
          </a:p>
          <a:p>
            <a:r>
              <a:rPr lang="en-US" sz="3600" dirty="0" smtClean="0">
                <a:cs typeface="Arial" pitchFamily="34" charset="0"/>
              </a:rPr>
              <a:t>Summer -3 Day Training </a:t>
            </a:r>
            <a:endParaRPr lang="en-US" sz="3600" dirty="0">
              <a:cs typeface="Arial" pitchFamily="34" charset="0"/>
            </a:endParaRPr>
          </a:p>
          <a:p>
            <a:r>
              <a:rPr lang="en-US" sz="3600" dirty="0">
                <a:cs typeface="Arial" pitchFamily="34" charset="0"/>
              </a:rPr>
              <a:t>F</a:t>
            </a:r>
            <a:r>
              <a:rPr lang="en-US" sz="3600" dirty="0" smtClean="0">
                <a:cs typeface="Arial" pitchFamily="34" charset="0"/>
              </a:rPr>
              <a:t>ollow-up training the following spring</a:t>
            </a:r>
          </a:p>
          <a:p>
            <a:r>
              <a:rPr lang="en-US" sz="3600" dirty="0" smtClean="0">
                <a:cs typeface="Arial" pitchFamily="34" charset="0"/>
              </a:rPr>
              <a:t>Cohort 5, trained in June 2015</a:t>
            </a:r>
            <a:endParaRPr lang="en-US" sz="3600" dirty="0">
              <a:cs typeface="Arial" pitchFamily="34" charset="0"/>
            </a:endParaRPr>
          </a:p>
        </p:txBody>
      </p:sp>
      <p:pic>
        <p:nvPicPr>
          <p:cNvPr id="6" name="Picture 5" descr="10503774-brain-lobe-sections-made-of-cogs-and-gears-representing-intelligence-and-divisions-of-mental-neuro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1800" y="1676400"/>
            <a:ext cx="1554416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486400"/>
          </a:xfrm>
        </p:spPr>
        <p:txBody>
          <a:bodyPr>
            <a:noAutofit/>
          </a:bodyPr>
          <a:lstStyle/>
          <a:p>
            <a:r>
              <a:rPr lang="en-US" sz="1800" dirty="0" smtClean="0">
                <a:cs typeface="Arial" pitchFamily="34" charset="0"/>
              </a:rPr>
              <a:t>Hanover County</a:t>
            </a:r>
          </a:p>
          <a:p>
            <a:r>
              <a:rPr lang="en-US" sz="1800" dirty="0" smtClean="0">
                <a:cs typeface="Arial" pitchFamily="34" charset="0"/>
              </a:rPr>
              <a:t>Region II Collaborative </a:t>
            </a:r>
            <a:r>
              <a:rPr lang="en-US" sz="1400" dirty="0" smtClean="0">
                <a:cs typeface="Arial" pitchFamily="34" charset="0"/>
              </a:rPr>
              <a:t>(</a:t>
            </a:r>
            <a:r>
              <a:rPr lang="en-US" sz="1400" dirty="0" smtClean="0"/>
              <a:t>Newport </a:t>
            </a:r>
            <a:r>
              <a:rPr lang="en-US" sz="1400" dirty="0"/>
              <a:t>News, York, Williamsburg-James City, Chesapeake, Virginia Beach, </a:t>
            </a:r>
            <a:r>
              <a:rPr lang="en-US" sz="1400" dirty="0" smtClean="0"/>
              <a:t>Suffolk)</a:t>
            </a:r>
            <a:endParaRPr lang="en-US" sz="1400" dirty="0" smtClean="0">
              <a:cs typeface="Arial" pitchFamily="34" charset="0"/>
            </a:endParaRPr>
          </a:p>
          <a:p>
            <a:r>
              <a:rPr lang="en-US" sz="1800" dirty="0" smtClean="0">
                <a:cs typeface="Arial" pitchFamily="34" charset="0"/>
              </a:rPr>
              <a:t>Stafford County</a:t>
            </a:r>
            <a:endParaRPr lang="en-US" sz="1800" dirty="0">
              <a:cs typeface="Arial" pitchFamily="34" charset="0"/>
            </a:endParaRPr>
          </a:p>
          <a:p>
            <a:r>
              <a:rPr lang="en-US" sz="1800" dirty="0" smtClean="0">
                <a:cs typeface="Arial" pitchFamily="34" charset="0"/>
              </a:rPr>
              <a:t>Fairfax County (4 Teams)</a:t>
            </a:r>
            <a:endParaRPr lang="en-US" sz="1800" dirty="0">
              <a:cs typeface="Arial" pitchFamily="34" charset="0"/>
            </a:endParaRPr>
          </a:p>
          <a:p>
            <a:r>
              <a:rPr lang="en-US" sz="1800" dirty="0" smtClean="0">
                <a:cs typeface="Arial" pitchFamily="34" charset="0"/>
              </a:rPr>
              <a:t>Shenandoah Valley Regional Program </a:t>
            </a:r>
            <a:r>
              <a:rPr lang="en-US" sz="1400" dirty="0" smtClean="0">
                <a:cs typeface="Arial" pitchFamily="34" charset="0"/>
              </a:rPr>
              <a:t>(Harrisonburg City and Page County)</a:t>
            </a:r>
          </a:p>
          <a:p>
            <a:r>
              <a:rPr lang="en-US" sz="1800" dirty="0" smtClean="0">
                <a:cs typeface="Arial" pitchFamily="34" charset="0"/>
              </a:rPr>
              <a:t>Amherst/Lynchburg</a:t>
            </a:r>
            <a:endParaRPr lang="en-US" sz="1800" dirty="0">
              <a:cs typeface="Arial" pitchFamily="34" charset="0"/>
            </a:endParaRPr>
          </a:p>
          <a:p>
            <a:r>
              <a:rPr lang="en-US" sz="1800" dirty="0" smtClean="0">
                <a:cs typeface="Arial" pitchFamily="34" charset="0"/>
              </a:rPr>
              <a:t>Halifax</a:t>
            </a:r>
          </a:p>
          <a:p>
            <a:r>
              <a:rPr lang="en-US" sz="1800" dirty="0" smtClean="0">
                <a:cs typeface="Arial" pitchFamily="34" charset="0"/>
              </a:rPr>
              <a:t>Prince </a:t>
            </a:r>
            <a:r>
              <a:rPr lang="en-US" sz="1800" dirty="0">
                <a:cs typeface="Arial" pitchFamily="34" charset="0"/>
              </a:rPr>
              <a:t>George</a:t>
            </a:r>
          </a:p>
          <a:p>
            <a:r>
              <a:rPr lang="en-US" sz="1800" dirty="0">
                <a:cs typeface="Arial" pitchFamily="34" charset="0"/>
              </a:rPr>
              <a:t>Norfolk</a:t>
            </a:r>
          </a:p>
          <a:p>
            <a:r>
              <a:rPr lang="en-US" sz="1800" dirty="0" smtClean="0">
                <a:cs typeface="Arial" pitchFamily="34" charset="0"/>
              </a:rPr>
              <a:t>Portsmouth</a:t>
            </a:r>
          </a:p>
          <a:p>
            <a:r>
              <a:rPr lang="en-US" sz="1800" dirty="0" smtClean="0">
                <a:cs typeface="Arial" pitchFamily="34" charset="0"/>
              </a:rPr>
              <a:t>Gloucester</a:t>
            </a:r>
          </a:p>
          <a:p>
            <a:r>
              <a:rPr lang="en-US" sz="1800" dirty="0" smtClean="0">
                <a:cs typeface="Arial" pitchFamily="34" charset="0"/>
              </a:rPr>
              <a:t>Wise</a:t>
            </a:r>
          </a:p>
          <a:p>
            <a:r>
              <a:rPr lang="en-US" sz="1800" dirty="0">
                <a:cs typeface="Arial" pitchFamily="34" charset="0"/>
              </a:rPr>
              <a:t>Arlington County</a:t>
            </a:r>
          </a:p>
          <a:p>
            <a:r>
              <a:rPr lang="en-US" sz="1800" dirty="0" smtClean="0">
                <a:cs typeface="Arial" pitchFamily="34" charset="0"/>
              </a:rPr>
              <a:t>Rockingham County</a:t>
            </a:r>
            <a:endParaRPr lang="en-US" sz="1800" dirty="0">
              <a:cs typeface="Arial" pitchFamily="34" charset="0"/>
            </a:endParaRPr>
          </a:p>
          <a:p>
            <a:endParaRPr lang="en-US" sz="1800" dirty="0">
              <a:cs typeface="Arial" pitchFamily="34" charset="0"/>
            </a:endParaRPr>
          </a:p>
          <a:p>
            <a:endParaRPr lang="en-US" sz="1800" dirty="0">
              <a:cs typeface="Arial" pitchFamily="34" charset="0"/>
            </a:endParaRPr>
          </a:p>
          <a:p>
            <a:endParaRPr lang="en-US" sz="2000" dirty="0" smtClean="0"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800" dirty="0" smtClean="0">
                <a:solidFill>
                  <a:prstClr val="black"/>
                </a:solidFill>
                <a:ea typeface="+mn-ea"/>
                <a:cs typeface="Arial" pitchFamily="34" charset="0"/>
              </a:rPr>
              <a:t/>
            </a:r>
            <a:br>
              <a:rPr lang="en-US" sz="2800" dirty="0" smtClean="0">
                <a:solidFill>
                  <a:prstClr val="black"/>
                </a:solidFill>
                <a:ea typeface="+mn-ea"/>
                <a:cs typeface="Arial" pitchFamily="34" charset="0"/>
              </a:rPr>
            </a:br>
            <a:r>
              <a:rPr lang="en-US" sz="3200" b="1" dirty="0" smtClean="0">
                <a:solidFill>
                  <a:prstClr val="black"/>
                </a:solidFill>
                <a:ea typeface="+mn-ea"/>
                <a:cs typeface="Arial" pitchFamily="34" charset="0"/>
              </a:rPr>
              <a:t>30 </a:t>
            </a:r>
            <a:r>
              <a:rPr lang="en-US" sz="3200" b="1" dirty="0">
                <a:solidFill>
                  <a:prstClr val="black"/>
                </a:solidFill>
                <a:ea typeface="+mn-ea"/>
                <a:cs typeface="Arial" pitchFamily="34" charset="0"/>
              </a:rPr>
              <a:t>TBI school/regional teams across the Commonwealth</a:t>
            </a:r>
            <a:r>
              <a:rPr lang="en-US" sz="4000" b="1" dirty="0">
                <a:solidFill>
                  <a:prstClr val="black"/>
                </a:solidFill>
                <a:ea typeface="+mn-ea"/>
                <a:cs typeface="Arial" pitchFamily="34" charset="0"/>
              </a:rPr>
              <a:t/>
            </a:r>
            <a:br>
              <a:rPr lang="en-US" sz="4000" b="1" dirty="0">
                <a:solidFill>
                  <a:prstClr val="black"/>
                </a:solidFill>
                <a:ea typeface="+mn-ea"/>
                <a:cs typeface="Arial" pitchFamily="34" charset="0"/>
              </a:rPr>
            </a:br>
            <a:endParaRPr lang="en-US" sz="4000" b="1" dirty="0">
              <a:latin typeface="+mn-lt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 smtClean="0">
                <a:cs typeface="Arial" pitchFamily="34" charset="0"/>
              </a:rPr>
              <a:t>Region </a:t>
            </a:r>
            <a:r>
              <a:rPr lang="en-US" sz="1900" dirty="0">
                <a:cs typeface="Arial" pitchFamily="34" charset="0"/>
              </a:rPr>
              <a:t>VI </a:t>
            </a:r>
            <a:r>
              <a:rPr lang="en-US" sz="1900" dirty="0" smtClean="0">
                <a:cs typeface="Arial" pitchFamily="34" charset="0"/>
              </a:rPr>
              <a:t>Collaborative </a:t>
            </a:r>
            <a:r>
              <a:rPr lang="en-US" sz="1500" dirty="0" smtClean="0">
                <a:cs typeface="Arial" pitchFamily="34" charset="0"/>
              </a:rPr>
              <a:t>(</a:t>
            </a:r>
            <a:r>
              <a:rPr lang="en-US" sz="1500" dirty="0" smtClean="0"/>
              <a:t>Roanoke </a:t>
            </a:r>
            <a:r>
              <a:rPr lang="en-US" sz="1500" dirty="0"/>
              <a:t>City, Alleghany, Danville City, Covington, Franklin County, Patrick County and Henry </a:t>
            </a:r>
            <a:r>
              <a:rPr lang="en-US" sz="1500" dirty="0" smtClean="0"/>
              <a:t>County)</a:t>
            </a:r>
            <a:endParaRPr lang="en-US" sz="1500" dirty="0">
              <a:cs typeface="Arial" pitchFamily="34" charset="0"/>
            </a:endParaRPr>
          </a:p>
          <a:p>
            <a:r>
              <a:rPr lang="en-US" sz="1900" dirty="0" smtClean="0">
                <a:cs typeface="Arial" pitchFamily="34" charset="0"/>
              </a:rPr>
              <a:t>Frederick </a:t>
            </a:r>
            <a:r>
              <a:rPr lang="en-US" sz="1900" dirty="0">
                <a:cs typeface="Arial" pitchFamily="34" charset="0"/>
              </a:rPr>
              <a:t>County</a:t>
            </a:r>
          </a:p>
          <a:p>
            <a:r>
              <a:rPr lang="en-US" sz="1900" dirty="0">
                <a:cs typeface="Arial" pitchFamily="34" charset="0"/>
              </a:rPr>
              <a:t>Greensville County</a:t>
            </a:r>
          </a:p>
          <a:p>
            <a:r>
              <a:rPr lang="en-US" sz="1900" dirty="0">
                <a:cs typeface="Arial" pitchFamily="34" charset="0"/>
              </a:rPr>
              <a:t>Loudoun County</a:t>
            </a:r>
          </a:p>
          <a:p>
            <a:r>
              <a:rPr lang="en-US" sz="1900" dirty="0">
                <a:cs typeface="Arial" pitchFamily="34" charset="0"/>
              </a:rPr>
              <a:t>Montgomery County </a:t>
            </a:r>
          </a:p>
          <a:p>
            <a:r>
              <a:rPr lang="en-US" sz="1900" dirty="0">
                <a:cs typeface="Arial" pitchFamily="34" charset="0"/>
              </a:rPr>
              <a:t>Northwest Regional Education </a:t>
            </a:r>
          </a:p>
          <a:p>
            <a:r>
              <a:rPr lang="en-US" sz="1900" dirty="0">
                <a:cs typeface="Arial" pitchFamily="34" charset="0"/>
              </a:rPr>
              <a:t>Region II Collaborative </a:t>
            </a:r>
            <a:r>
              <a:rPr lang="en-US" sz="1500" dirty="0">
                <a:cs typeface="Arial" pitchFamily="34" charset="0"/>
              </a:rPr>
              <a:t>(</a:t>
            </a:r>
            <a:r>
              <a:rPr lang="en-US" sz="1500" dirty="0" smtClean="0">
                <a:cs typeface="Arial" pitchFamily="34" charset="0"/>
              </a:rPr>
              <a:t>Newport News, Poquoson, </a:t>
            </a:r>
            <a:r>
              <a:rPr lang="en-US" sz="1500" dirty="0">
                <a:cs typeface="Arial" pitchFamily="34" charset="0"/>
              </a:rPr>
              <a:t>Hampton)</a:t>
            </a:r>
          </a:p>
          <a:p>
            <a:r>
              <a:rPr lang="en-US" sz="1900" dirty="0">
                <a:cs typeface="Arial" pitchFamily="34" charset="0"/>
              </a:rPr>
              <a:t>Roanoke </a:t>
            </a:r>
            <a:r>
              <a:rPr lang="en-US" sz="1900" dirty="0" smtClean="0">
                <a:cs typeface="Arial" pitchFamily="34" charset="0"/>
              </a:rPr>
              <a:t>County</a:t>
            </a:r>
          </a:p>
          <a:p>
            <a:r>
              <a:rPr lang="en-US" sz="1900" dirty="0">
                <a:cs typeface="Arial" pitchFamily="34" charset="0"/>
              </a:rPr>
              <a:t>Orange County </a:t>
            </a:r>
          </a:p>
          <a:p>
            <a:r>
              <a:rPr lang="en-US" sz="1900" dirty="0">
                <a:cs typeface="Arial" pitchFamily="34" charset="0"/>
              </a:rPr>
              <a:t>Richmond City </a:t>
            </a:r>
          </a:p>
          <a:p>
            <a:r>
              <a:rPr lang="en-US" sz="1900" dirty="0">
                <a:cs typeface="Arial" pitchFamily="34" charset="0"/>
              </a:rPr>
              <a:t>Staunton City </a:t>
            </a:r>
          </a:p>
          <a:p>
            <a:r>
              <a:rPr lang="en-US" sz="1900" dirty="0"/>
              <a:t>Fauquier County</a:t>
            </a:r>
          </a:p>
          <a:p>
            <a:r>
              <a:rPr lang="en-US" sz="1900" dirty="0" smtClean="0"/>
              <a:t>Franklin </a:t>
            </a:r>
            <a:r>
              <a:rPr lang="en-US" sz="1900" dirty="0"/>
              <a:t>City Public Schools</a:t>
            </a:r>
          </a:p>
          <a:p>
            <a:endParaRPr lang="en-US" dirty="0"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035"/>
            <a:ext cx="8763000" cy="599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6477000" y="3886200"/>
            <a:ext cx="228600" cy="12086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8768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9718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37" y="23622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21945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328" y="43434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037" y="53340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855" y="480695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590" y="51943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80253" y="5288282"/>
            <a:ext cx="206184" cy="11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49504" y="4331907"/>
            <a:ext cx="269742" cy="151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900448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993946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473" y="2338552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781" y="205105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3" y="55626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566" y="21209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832787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780" y="17526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253" y="5547929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8" y="4671848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755" y="32893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2" y="4319752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418" y="3452648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244" y="28321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020" y="5473700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373" y="2365947"/>
            <a:ext cx="249237" cy="1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42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latin typeface="+mn-lt"/>
                <a:cs typeface="Arial" pitchFamily="34" charset="0"/>
              </a:rPr>
              <a:t>TBI Trainings have also included:</a:t>
            </a:r>
            <a:endParaRPr lang="en-US" sz="4800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cs typeface="Arial" pitchFamily="34" charset="0"/>
              </a:rPr>
              <a:t>Representatives from VDOE Training and Technical Assistance Centers (TTAC)</a:t>
            </a:r>
          </a:p>
          <a:p>
            <a:pPr lvl="1"/>
            <a:r>
              <a:rPr lang="en-US" dirty="0"/>
              <a:t>Have a great deal of experience in working with teams of educators, related service providers, and administrators</a:t>
            </a:r>
          </a:p>
          <a:p>
            <a:pPr lvl="1"/>
            <a:r>
              <a:rPr lang="en-US" dirty="0"/>
              <a:t>Have access to technology that can help teams communicate effectively from distances</a:t>
            </a:r>
          </a:p>
          <a:p>
            <a:pPr marL="457200" lvl="1" indent="0">
              <a:buNone/>
            </a:pPr>
            <a:endParaRPr lang="en-US" sz="2400" dirty="0" smtClean="0">
              <a:cs typeface="Arial" pitchFamily="34" charset="0"/>
            </a:endParaRPr>
          </a:p>
        </p:txBody>
      </p:sp>
      <p:pic>
        <p:nvPicPr>
          <p:cNvPr id="5" name="Picture 4" descr="10503774-brain-lobe-sections-made-of-cogs-and-gears-representing-intelligence-and-divisions-of-mental-neuro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56261" y="4953000"/>
            <a:ext cx="1628436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latin typeface="+mn-lt"/>
                <a:cs typeface="Arial" pitchFamily="34" charset="0"/>
              </a:rPr>
              <a:t>TBI Trainings have also included:</a:t>
            </a:r>
            <a:endParaRPr lang="en-US" sz="4800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Our “Lifelines” from: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BIAV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BIS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BIS SW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Crossroads to Brain Injury Recovery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University of Virginia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Children’s Hospital of the King’s Daughter, Norfolk</a:t>
            </a:r>
          </a:p>
          <a:p>
            <a:pPr lvl="1">
              <a:spcBef>
                <a:spcPts val="0"/>
              </a:spcBef>
            </a:pPr>
            <a:r>
              <a:rPr lang="en-US" sz="2400" dirty="0">
                <a:cs typeface="Arial" pitchFamily="34" charset="0"/>
              </a:rPr>
              <a:t>Children’s Hospital of Richmond</a:t>
            </a:r>
          </a:p>
          <a:p>
            <a:r>
              <a:rPr lang="en-US" sz="2400" dirty="0"/>
              <a:t>Comprised of specialists from around the Commonwealth who work with students with TBI and their families every day</a:t>
            </a:r>
          </a:p>
          <a:p>
            <a:r>
              <a:rPr lang="en-US" sz="2400" dirty="0"/>
              <a:t>Volunteering to provide information to </a:t>
            </a:r>
            <a:r>
              <a:rPr lang="en-US" sz="2400" dirty="0" smtClean="0"/>
              <a:t>teams as </a:t>
            </a:r>
            <a:r>
              <a:rPr lang="en-US" sz="2400" dirty="0"/>
              <a:t>needed</a:t>
            </a:r>
          </a:p>
          <a:p>
            <a:endParaRPr lang="en-US" sz="2400" dirty="0" smtClean="0">
              <a:cs typeface="Arial" pitchFamily="34" charset="0"/>
            </a:endParaRPr>
          </a:p>
        </p:txBody>
      </p:sp>
      <p:pic>
        <p:nvPicPr>
          <p:cNvPr id="5" name="Picture 4" descr="10503774-brain-lobe-sections-made-of-cogs-and-gears-representing-intelligence-and-divisions-of-mental-neurol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1600200"/>
            <a:ext cx="1628436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+mn-lt"/>
                <a:cs typeface="Arial" pitchFamily="34" charset="0"/>
              </a:rPr>
              <a:t>These TBI teams have</a:t>
            </a:r>
            <a:endParaRPr lang="en-US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300" dirty="0">
                <a:cs typeface="Arial" pitchFamily="34" charset="0"/>
              </a:rPr>
              <a:t>p</a:t>
            </a:r>
            <a:r>
              <a:rPr lang="en-US" sz="3300" dirty="0" smtClean="0">
                <a:cs typeface="Arial" pitchFamily="34" charset="0"/>
              </a:rPr>
              <a:t>rovided professional development/</a:t>
            </a:r>
            <a:r>
              <a:rPr lang="en-US" sz="3300" dirty="0">
                <a:cs typeface="Arial" pitchFamily="34" charset="0"/>
              </a:rPr>
              <a:t>a</a:t>
            </a:r>
            <a:r>
              <a:rPr lang="en-US" sz="3300" dirty="0" smtClean="0">
                <a:cs typeface="Arial" pitchFamily="34" charset="0"/>
              </a:rPr>
              <a:t>cademy courses </a:t>
            </a:r>
          </a:p>
          <a:p>
            <a:r>
              <a:rPr lang="en-US" sz="3300" dirty="0">
                <a:cs typeface="Arial" pitchFamily="34" charset="0"/>
              </a:rPr>
              <a:t>p</a:t>
            </a:r>
            <a:r>
              <a:rPr lang="en-US" sz="3300" dirty="0" smtClean="0">
                <a:cs typeface="Arial" pitchFamily="34" charset="0"/>
              </a:rPr>
              <a:t>rovided trainings for</a:t>
            </a:r>
          </a:p>
          <a:p>
            <a:pPr lvl="1"/>
            <a:r>
              <a:rPr lang="en-US" dirty="0" smtClean="0">
                <a:cs typeface="Arial" pitchFamily="34" charset="0"/>
              </a:rPr>
              <a:t>SLP </a:t>
            </a:r>
            <a:r>
              <a:rPr lang="en-US" dirty="0">
                <a:cs typeface="Arial" pitchFamily="34" charset="0"/>
              </a:rPr>
              <a:t>OT/PT </a:t>
            </a:r>
            <a:r>
              <a:rPr lang="en-US" dirty="0" smtClean="0">
                <a:cs typeface="Arial" pitchFamily="34" charset="0"/>
              </a:rPr>
              <a:t>and behavioral specialists</a:t>
            </a:r>
          </a:p>
          <a:p>
            <a:pPr lvl="1"/>
            <a:r>
              <a:rPr lang="en-US" dirty="0" smtClean="0">
                <a:cs typeface="Arial" pitchFamily="34" charset="0"/>
              </a:rPr>
              <a:t>school nurses</a:t>
            </a:r>
          </a:p>
          <a:p>
            <a:pPr lvl="1"/>
            <a:r>
              <a:rPr lang="en-US" dirty="0">
                <a:cs typeface="Arial" pitchFamily="34" charset="0"/>
              </a:rPr>
              <a:t>s</a:t>
            </a:r>
            <a:r>
              <a:rPr lang="en-US" dirty="0" smtClean="0">
                <a:cs typeface="Arial" pitchFamily="34" charset="0"/>
              </a:rPr>
              <a:t>chool administrators and school board members</a:t>
            </a:r>
          </a:p>
          <a:p>
            <a:pPr lvl="1"/>
            <a:r>
              <a:rPr lang="en-US" dirty="0" smtClean="0">
                <a:cs typeface="Arial" pitchFamily="34" charset="0"/>
              </a:rPr>
              <a:t>special </a:t>
            </a:r>
            <a:r>
              <a:rPr lang="en-US" dirty="0" err="1" smtClean="0">
                <a:cs typeface="Arial" pitchFamily="34" charset="0"/>
              </a:rPr>
              <a:t>ed</a:t>
            </a:r>
            <a:r>
              <a:rPr lang="en-US" dirty="0" smtClean="0">
                <a:cs typeface="Arial" pitchFamily="34" charset="0"/>
              </a:rPr>
              <a:t> and general </a:t>
            </a:r>
            <a:r>
              <a:rPr lang="en-US" dirty="0" err="1" smtClean="0">
                <a:cs typeface="Arial" pitchFamily="34" charset="0"/>
              </a:rPr>
              <a:t>ed</a:t>
            </a:r>
            <a:r>
              <a:rPr lang="en-US" dirty="0" smtClean="0">
                <a:cs typeface="Arial" pitchFamily="34" charset="0"/>
              </a:rPr>
              <a:t> teachers</a:t>
            </a:r>
          </a:p>
          <a:p>
            <a:pPr lvl="1"/>
            <a:r>
              <a:rPr lang="en-US" dirty="0" smtClean="0">
                <a:cs typeface="Arial" pitchFamily="34" charset="0"/>
              </a:rPr>
              <a:t>P.E. Teachers and athletic trainers</a:t>
            </a:r>
          </a:p>
          <a:p>
            <a:pPr lvl="1"/>
            <a:r>
              <a:rPr lang="en-US" dirty="0" smtClean="0">
                <a:cs typeface="Arial" pitchFamily="34" charset="0"/>
              </a:rPr>
              <a:t>school psychologists/social workers</a:t>
            </a:r>
          </a:p>
          <a:p>
            <a:pPr lvl="1"/>
            <a:r>
              <a:rPr lang="en-US" dirty="0" smtClean="0">
                <a:cs typeface="Arial" pitchFamily="34" charset="0"/>
              </a:rPr>
              <a:t>parents </a:t>
            </a:r>
            <a:r>
              <a:rPr lang="en-US" dirty="0">
                <a:cs typeface="Arial" pitchFamily="34" charset="0"/>
              </a:rPr>
              <a:t>and </a:t>
            </a:r>
            <a:r>
              <a:rPr lang="en-US" dirty="0" smtClean="0">
                <a:cs typeface="Arial" pitchFamily="34" charset="0"/>
              </a:rPr>
              <a:t>students</a:t>
            </a:r>
          </a:p>
          <a:p>
            <a:pPr lvl="1"/>
            <a:endParaRPr lang="en-US" dirty="0">
              <a:cs typeface="Arial" pitchFamily="34" charset="0"/>
            </a:endParaRPr>
          </a:p>
          <a:p>
            <a:pPr lvl="1"/>
            <a:endParaRPr lang="en-US" sz="3300" dirty="0" smtClean="0">
              <a:cs typeface="Arial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+mn-lt"/>
                <a:cs typeface="Arial" pitchFamily="34" charset="0"/>
              </a:rPr>
              <a:t>These teams have </a:t>
            </a:r>
            <a:endParaRPr lang="en-US" b="1" dirty="0">
              <a:latin typeface="+mn-lt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cs typeface="Arial" pitchFamily="34" charset="0"/>
              </a:rPr>
              <a:t>p</a:t>
            </a:r>
            <a:r>
              <a:rPr lang="en-US" dirty="0" smtClean="0">
                <a:cs typeface="Arial" pitchFamily="34" charset="0"/>
              </a:rPr>
              <a:t>rovided webinars for OT/PT/Psych/SW </a:t>
            </a:r>
          </a:p>
          <a:p>
            <a:r>
              <a:rPr lang="en-US" dirty="0">
                <a:cs typeface="Arial" pitchFamily="34" charset="0"/>
              </a:rPr>
              <a:t>m</a:t>
            </a:r>
            <a:r>
              <a:rPr lang="en-US" dirty="0" smtClean="0">
                <a:cs typeface="Arial" pitchFamily="34" charset="0"/>
              </a:rPr>
              <a:t>et with local </a:t>
            </a:r>
            <a:r>
              <a:rPr lang="en-US" dirty="0" err="1" smtClean="0">
                <a:cs typeface="Arial" pitchFamily="34" charset="0"/>
              </a:rPr>
              <a:t>tv</a:t>
            </a:r>
            <a:r>
              <a:rPr lang="en-US" dirty="0" smtClean="0">
                <a:cs typeface="Arial" pitchFamily="34" charset="0"/>
              </a:rPr>
              <a:t> channels to share info</a:t>
            </a:r>
          </a:p>
          <a:p>
            <a:r>
              <a:rPr lang="en-US" dirty="0">
                <a:cs typeface="Arial" pitchFamily="34" charset="0"/>
              </a:rPr>
              <a:t>f</a:t>
            </a:r>
            <a:r>
              <a:rPr lang="en-US" dirty="0" smtClean="0">
                <a:cs typeface="Arial" pitchFamily="34" charset="0"/>
              </a:rPr>
              <a:t>ormed </a:t>
            </a:r>
            <a:r>
              <a:rPr lang="en-US" dirty="0">
                <a:cs typeface="Arial" pitchFamily="34" charset="0"/>
              </a:rPr>
              <a:t>w</a:t>
            </a:r>
            <a:r>
              <a:rPr lang="en-US" dirty="0" smtClean="0">
                <a:cs typeface="Arial" pitchFamily="34" charset="0"/>
              </a:rPr>
              <a:t>ork </a:t>
            </a:r>
            <a:r>
              <a:rPr lang="en-US" dirty="0">
                <a:cs typeface="Arial" pitchFamily="34" charset="0"/>
              </a:rPr>
              <a:t>groups to determine procedures to best support TBI students</a:t>
            </a:r>
          </a:p>
          <a:p>
            <a:r>
              <a:rPr lang="en-US" dirty="0">
                <a:cs typeface="Arial" pitchFamily="34" charset="0"/>
              </a:rPr>
              <a:t>p</a:t>
            </a:r>
            <a:r>
              <a:rPr lang="en-US" dirty="0" smtClean="0">
                <a:cs typeface="Arial" pitchFamily="34" charset="0"/>
              </a:rPr>
              <a:t>rovided trainings </a:t>
            </a:r>
            <a:r>
              <a:rPr lang="en-US" dirty="0">
                <a:cs typeface="Arial" pitchFamily="34" charset="0"/>
              </a:rPr>
              <a:t>for administrators/TBI team members on concussions</a:t>
            </a:r>
          </a:p>
          <a:p>
            <a:r>
              <a:rPr lang="en-US" dirty="0">
                <a:cs typeface="Arial" pitchFamily="34" charset="0"/>
              </a:rPr>
              <a:t>p</a:t>
            </a:r>
            <a:r>
              <a:rPr lang="en-US" dirty="0" smtClean="0">
                <a:cs typeface="Arial" pitchFamily="34" charset="0"/>
              </a:rPr>
              <a:t>rovided resources  </a:t>
            </a:r>
            <a:r>
              <a:rPr lang="en-US" dirty="0">
                <a:cs typeface="Arial" pitchFamily="34" charset="0"/>
              </a:rPr>
              <a:t>for TBI postings on school websites, libraries and in parent resource centers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3033</TotalTime>
  <Words>900</Words>
  <Application>Microsoft Office PowerPoint</Application>
  <PresentationFormat>On-screen Show (4:3)</PresentationFormat>
  <Paragraphs>159</Paragraphs>
  <Slides>20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Building Capacity in Virginia Schools:  VDOE Update 2015</vt:lpstr>
      <vt:lpstr>TBI Trainings</vt:lpstr>
      <vt:lpstr>TBI Team Trainings</vt:lpstr>
      <vt:lpstr> 30 TBI school/regional teams across the Commonwealth </vt:lpstr>
      <vt:lpstr>PowerPoint Presentation</vt:lpstr>
      <vt:lpstr>TBI Trainings have also included:</vt:lpstr>
      <vt:lpstr>TBI Trainings have also included:</vt:lpstr>
      <vt:lpstr>These TBI teams have</vt:lpstr>
      <vt:lpstr>These teams have </vt:lpstr>
      <vt:lpstr>These teams have </vt:lpstr>
      <vt:lpstr>Other VDOE sponsored TBI  trainings/presentations</vt:lpstr>
      <vt:lpstr>Don’t forget emails!</vt:lpstr>
      <vt:lpstr>Concussion</vt:lpstr>
      <vt:lpstr>Definition</vt:lpstr>
      <vt:lpstr>The TBI Continuum</vt:lpstr>
      <vt:lpstr>Concussion Guidelines</vt:lpstr>
      <vt:lpstr>Concussion Guidelines</vt:lpstr>
      <vt:lpstr>Concussion Guidelines</vt:lpstr>
      <vt:lpstr>Next steps…continue</vt:lpstr>
      <vt:lpstr>Resources</vt:lpstr>
    </vt:vector>
  </TitlesOfParts>
  <Company>TBE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IST</dc:creator>
  <cp:lastModifiedBy>cby53877</cp:lastModifiedBy>
  <cp:revision>210</cp:revision>
  <cp:lastPrinted>2015-06-09T15:33:50Z</cp:lastPrinted>
  <dcterms:created xsi:type="dcterms:W3CDTF">2013-03-15T15:24:42Z</dcterms:created>
  <dcterms:modified xsi:type="dcterms:W3CDTF">2015-07-20T17:17:09Z</dcterms:modified>
</cp:coreProperties>
</file>