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Default Extension="xlsx" ContentType="application/vnd.openxmlformats-officedocument.spreadsheetml.sheet"/>
  <Override PartName="/customXml/itemProps4.xml" ContentType="application/vnd.openxmlformats-officedocument.customXml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5"/>
  </p:sldMasterIdLst>
  <p:notesMasterIdLst>
    <p:notesMasterId r:id="rId21"/>
  </p:notesMasterIdLst>
  <p:handoutMasterIdLst>
    <p:handoutMasterId r:id="rId22"/>
  </p:handoutMasterIdLst>
  <p:sldIdLst>
    <p:sldId id="258" r:id="rId6"/>
    <p:sldId id="372" r:id="rId7"/>
    <p:sldId id="381" r:id="rId8"/>
    <p:sldId id="382" r:id="rId9"/>
    <p:sldId id="383" r:id="rId10"/>
    <p:sldId id="384" r:id="rId11"/>
    <p:sldId id="376" r:id="rId12"/>
    <p:sldId id="373" r:id="rId13"/>
    <p:sldId id="385" r:id="rId14"/>
    <p:sldId id="377" r:id="rId15"/>
    <p:sldId id="378" r:id="rId16"/>
    <p:sldId id="390" r:id="rId17"/>
    <p:sldId id="391" r:id="rId18"/>
    <p:sldId id="379" r:id="rId19"/>
    <p:sldId id="374" r:id="rId2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AE2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660" autoAdjust="0"/>
    <p:restoredTop sz="90169" autoAdjust="0"/>
  </p:normalViewPr>
  <p:slideViewPr>
    <p:cSldViewPr>
      <p:cViewPr varScale="1">
        <p:scale>
          <a:sx n="98" d="100"/>
          <a:sy n="98" d="100"/>
        </p:scale>
        <p:origin x="-84" y="-3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8" d="100"/>
          <a:sy n="118" d="100"/>
        </p:scale>
        <p:origin x="-1520" y="-104"/>
      </p:cViewPr>
      <p:guideLst>
        <p:guide orient="horz" pos="2928"/>
        <p:guide pos="2209"/>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plotArea>
      <c:layout/>
      <c:barChart>
        <c:barDir val="col"/>
        <c:grouping val="stacked"/>
        <c:ser>
          <c:idx val="0"/>
          <c:order val="0"/>
          <c:tx>
            <c:strRef>
              <c:f>Sheet1!$B$1</c:f>
              <c:strCache>
                <c:ptCount val="1"/>
                <c:pt idx="0">
                  <c:v>DD</c:v>
                </c:pt>
              </c:strCache>
            </c:strRef>
          </c:tx>
          <c:cat>
            <c:strRef>
              <c:f>Sheet1!$A$2:$A$5</c:f>
              <c:strCache>
                <c:ptCount val="4"/>
                <c:pt idx="0">
                  <c:v>SFY11</c:v>
                </c:pt>
                <c:pt idx="1">
                  <c:v>SFY12</c:v>
                </c:pt>
                <c:pt idx="2">
                  <c:v>SFY13</c:v>
                </c:pt>
                <c:pt idx="3">
                  <c:v>SFY14</c:v>
                </c:pt>
              </c:strCache>
            </c:strRef>
          </c:cat>
          <c:val>
            <c:numRef>
              <c:f>Sheet1!$B$2:$B$5</c:f>
              <c:numCache>
                <c:formatCode>General</c:formatCode>
                <c:ptCount val="4"/>
                <c:pt idx="0">
                  <c:v>50</c:v>
                </c:pt>
                <c:pt idx="1">
                  <c:v>46</c:v>
                </c:pt>
                <c:pt idx="2">
                  <c:v>40</c:v>
                </c:pt>
                <c:pt idx="3">
                  <c:v>42</c:v>
                </c:pt>
              </c:numCache>
            </c:numRef>
          </c:val>
        </c:ser>
        <c:ser>
          <c:idx val="1"/>
          <c:order val="1"/>
          <c:tx>
            <c:strRef>
              <c:f>Sheet1!$C$1</c:f>
              <c:strCache>
                <c:ptCount val="1"/>
                <c:pt idx="0">
                  <c:v>EDCD</c:v>
                </c:pt>
              </c:strCache>
            </c:strRef>
          </c:tx>
          <c:spPr>
            <a:solidFill>
              <a:srgbClr val="FF0000"/>
            </a:solidFill>
          </c:spPr>
          <c:cat>
            <c:strRef>
              <c:f>Sheet1!$A$2:$A$5</c:f>
              <c:strCache>
                <c:ptCount val="4"/>
                <c:pt idx="0">
                  <c:v>SFY11</c:v>
                </c:pt>
                <c:pt idx="1">
                  <c:v>SFY12</c:v>
                </c:pt>
                <c:pt idx="2">
                  <c:v>SFY13</c:v>
                </c:pt>
                <c:pt idx="3">
                  <c:v>SFY14</c:v>
                </c:pt>
              </c:strCache>
            </c:strRef>
          </c:cat>
          <c:val>
            <c:numRef>
              <c:f>Sheet1!$C$2:$C$5</c:f>
              <c:numCache>
                <c:formatCode>General</c:formatCode>
                <c:ptCount val="4"/>
                <c:pt idx="0">
                  <c:v>689</c:v>
                </c:pt>
                <c:pt idx="1">
                  <c:v>744</c:v>
                </c:pt>
                <c:pt idx="2">
                  <c:v>665</c:v>
                </c:pt>
                <c:pt idx="3">
                  <c:v>634</c:v>
                </c:pt>
              </c:numCache>
            </c:numRef>
          </c:val>
        </c:ser>
        <c:ser>
          <c:idx val="2"/>
          <c:order val="2"/>
          <c:tx>
            <c:strRef>
              <c:f>Sheet1!$D$1</c:f>
              <c:strCache>
                <c:ptCount val="1"/>
                <c:pt idx="0">
                  <c:v>ID</c:v>
                </c:pt>
              </c:strCache>
            </c:strRef>
          </c:tx>
          <c:spPr>
            <a:solidFill>
              <a:srgbClr val="92D050"/>
            </a:solidFill>
          </c:spPr>
          <c:cat>
            <c:strRef>
              <c:f>Sheet1!$A$2:$A$5</c:f>
              <c:strCache>
                <c:ptCount val="4"/>
                <c:pt idx="0">
                  <c:v>SFY11</c:v>
                </c:pt>
                <c:pt idx="1">
                  <c:v>SFY12</c:v>
                </c:pt>
                <c:pt idx="2">
                  <c:v>SFY13</c:v>
                </c:pt>
                <c:pt idx="3">
                  <c:v>SFY14</c:v>
                </c:pt>
              </c:strCache>
            </c:strRef>
          </c:cat>
          <c:val>
            <c:numRef>
              <c:f>Sheet1!$D$2:$D$5</c:f>
              <c:numCache>
                <c:formatCode>General</c:formatCode>
                <c:ptCount val="4"/>
                <c:pt idx="0">
                  <c:v>168</c:v>
                </c:pt>
                <c:pt idx="1">
                  <c:v>175</c:v>
                </c:pt>
                <c:pt idx="2">
                  <c:v>169</c:v>
                </c:pt>
                <c:pt idx="3">
                  <c:v>125</c:v>
                </c:pt>
              </c:numCache>
            </c:numRef>
          </c:val>
        </c:ser>
        <c:ser>
          <c:idx val="3"/>
          <c:order val="3"/>
          <c:tx>
            <c:strRef>
              <c:f>Sheet1!$E$1</c:f>
              <c:strCache>
                <c:ptCount val="1"/>
                <c:pt idx="0">
                  <c:v>TECH</c:v>
                </c:pt>
              </c:strCache>
            </c:strRef>
          </c:tx>
          <c:spPr>
            <a:solidFill>
              <a:schemeClr val="accent6">
                <a:lumMod val="60000"/>
                <a:lumOff val="40000"/>
              </a:schemeClr>
            </a:solidFill>
          </c:spPr>
          <c:cat>
            <c:strRef>
              <c:f>Sheet1!$A$2:$A$5</c:f>
              <c:strCache>
                <c:ptCount val="4"/>
                <c:pt idx="0">
                  <c:v>SFY11</c:v>
                </c:pt>
                <c:pt idx="1">
                  <c:v>SFY12</c:v>
                </c:pt>
                <c:pt idx="2">
                  <c:v>SFY13</c:v>
                </c:pt>
                <c:pt idx="3">
                  <c:v>SFY14</c:v>
                </c:pt>
              </c:strCache>
            </c:strRef>
          </c:cat>
          <c:val>
            <c:numRef>
              <c:f>Sheet1!$E$2:$E$5</c:f>
              <c:numCache>
                <c:formatCode>General</c:formatCode>
                <c:ptCount val="4"/>
                <c:pt idx="0">
                  <c:v>38</c:v>
                </c:pt>
                <c:pt idx="1">
                  <c:v>39</c:v>
                </c:pt>
                <c:pt idx="2">
                  <c:v>40</c:v>
                </c:pt>
                <c:pt idx="3">
                  <c:v>40</c:v>
                </c:pt>
              </c:numCache>
            </c:numRef>
          </c:val>
        </c:ser>
        <c:dLbls/>
        <c:overlap val="100"/>
        <c:axId val="103605376"/>
        <c:axId val="103606912"/>
      </c:barChart>
      <c:catAx>
        <c:axId val="103605376"/>
        <c:scaling>
          <c:orientation val="minMax"/>
        </c:scaling>
        <c:axPos val="b"/>
        <c:tickLblPos val="nextTo"/>
        <c:crossAx val="103606912"/>
        <c:crosses val="autoZero"/>
        <c:auto val="1"/>
        <c:lblAlgn val="ctr"/>
        <c:lblOffset val="100"/>
      </c:catAx>
      <c:valAx>
        <c:axId val="103606912"/>
        <c:scaling>
          <c:orientation val="minMax"/>
        </c:scaling>
        <c:axPos val="l"/>
        <c:majorGridlines>
          <c:spPr>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c:spPr>
        </c:majorGridlines>
        <c:numFmt formatCode="General" sourceLinked="1"/>
        <c:tickLblPos val="nextTo"/>
        <c:crossAx val="103605376"/>
        <c:crosses val="autoZero"/>
        <c:crossBetween val="between"/>
      </c:valAx>
      <c:dTable>
        <c:showHorzBorder val="1"/>
        <c:showVertBorder val="1"/>
        <c:showOutline val="1"/>
        <c:showKeys val="1"/>
      </c:dTable>
      <c:spPr>
        <a:noFill/>
        <a:ln w="25400">
          <a:noFill/>
        </a:ln>
      </c:spPr>
    </c:plotArea>
    <c:legend>
      <c:legendPos val="t"/>
      <c:layout/>
    </c:legend>
    <c:plotVisOnly val="1"/>
    <c:dispBlanksAs val="gap"/>
  </c:chart>
  <c:txPr>
    <a:bodyPr/>
    <a:lstStyle/>
    <a:p>
      <a:pPr>
        <a:defRPr sz="1800"/>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1" y="0"/>
            <a:ext cx="3037840" cy="46482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defRPr sz="1200"/>
            </a:lvl1pPr>
          </a:lstStyle>
          <a:p>
            <a:endParaRPr lang="en-US" dirty="0"/>
          </a:p>
        </p:txBody>
      </p:sp>
      <p:sp>
        <p:nvSpPr>
          <p:cNvPr id="14339" name="Rectangle 3"/>
          <p:cNvSpPr>
            <a:spLocks noGrp="1" noChangeArrowheads="1"/>
          </p:cNvSpPr>
          <p:nvPr>
            <p:ph type="dt" sz="quarter" idx="1"/>
          </p:nvPr>
        </p:nvSpPr>
        <p:spPr bwMode="auto">
          <a:xfrm>
            <a:off x="3972560" y="0"/>
            <a:ext cx="3037840" cy="46482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lgn="r">
              <a:defRPr sz="1200"/>
            </a:lvl1pPr>
          </a:lstStyle>
          <a:p>
            <a:endParaRPr lang="en-US" dirty="0"/>
          </a:p>
        </p:txBody>
      </p:sp>
      <p:sp>
        <p:nvSpPr>
          <p:cNvPr id="14340" name="Rectangle 4"/>
          <p:cNvSpPr>
            <a:spLocks noGrp="1" noChangeArrowheads="1"/>
          </p:cNvSpPr>
          <p:nvPr>
            <p:ph type="ftr" sz="quarter" idx="2"/>
          </p:nvPr>
        </p:nvSpPr>
        <p:spPr bwMode="auto">
          <a:xfrm>
            <a:off x="1" y="8831580"/>
            <a:ext cx="3037840" cy="464820"/>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defRPr sz="1200"/>
            </a:lvl1pPr>
          </a:lstStyle>
          <a:p>
            <a:endParaRPr lang="en-US" dirty="0"/>
          </a:p>
        </p:txBody>
      </p:sp>
      <p:sp>
        <p:nvSpPr>
          <p:cNvPr id="14341" name="Rectangle 5"/>
          <p:cNvSpPr>
            <a:spLocks noGrp="1" noChangeArrowheads="1"/>
          </p:cNvSpPr>
          <p:nvPr>
            <p:ph type="sldNum" sz="quarter" idx="3"/>
          </p:nvPr>
        </p:nvSpPr>
        <p:spPr bwMode="auto">
          <a:xfrm>
            <a:off x="3972560" y="8831580"/>
            <a:ext cx="3037840" cy="464820"/>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lgn="r">
              <a:defRPr sz="1200"/>
            </a:lvl1pPr>
          </a:lstStyle>
          <a:p>
            <a:fld id="{6E464599-5F22-4724-8D74-FECC28EAB85E}" type="slidenum">
              <a:rPr lang="en-US"/>
              <a:pPr/>
              <a:t>‹#›</a:t>
            </a:fld>
            <a:endParaRPr lang="en-US" dirty="0"/>
          </a:p>
        </p:txBody>
      </p:sp>
    </p:spTree>
    <p:extLst>
      <p:ext uri="{BB962C8B-B14F-4D97-AF65-F5344CB8AC3E}">
        <p14:creationId xmlns:p14="http://schemas.microsoft.com/office/powerpoint/2010/main" xmlns="" val="11294290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1" y="0"/>
            <a:ext cx="3037840" cy="46482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defRPr sz="1200"/>
            </a:lvl1pPr>
          </a:lstStyle>
          <a:p>
            <a:endParaRPr lang="en-US" dirty="0"/>
          </a:p>
        </p:txBody>
      </p:sp>
      <p:sp>
        <p:nvSpPr>
          <p:cNvPr id="16387" name="Rectangle 3"/>
          <p:cNvSpPr>
            <a:spLocks noGrp="1" noChangeArrowheads="1"/>
          </p:cNvSpPr>
          <p:nvPr>
            <p:ph type="dt" idx="1"/>
          </p:nvPr>
        </p:nvSpPr>
        <p:spPr bwMode="auto">
          <a:xfrm>
            <a:off x="3972560" y="0"/>
            <a:ext cx="3037840" cy="46482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lgn="r">
              <a:defRPr sz="1200"/>
            </a:lvl1pPr>
          </a:lstStyle>
          <a:p>
            <a:endParaRPr lang="en-US" dirty="0"/>
          </a:p>
        </p:txBody>
      </p:sp>
      <p:sp>
        <p:nvSpPr>
          <p:cNvPr id="16388" name="Rectangle 4"/>
          <p:cNvSpPr>
            <a:spLocks noGrp="1" noRot="1" noChangeAspect="1" noChangeArrowheads="1" noTextEdit="1"/>
          </p:cNvSpPr>
          <p:nvPr>
            <p:ph type="sldImg" idx="2"/>
          </p:nvPr>
        </p:nvSpPr>
        <p:spPr bwMode="auto">
          <a:xfrm>
            <a:off x="1181100" y="696913"/>
            <a:ext cx="4649788" cy="3486150"/>
          </a:xfrm>
          <a:prstGeom prst="rect">
            <a:avLst/>
          </a:prstGeom>
          <a:noFill/>
          <a:ln w="9525">
            <a:solidFill>
              <a:srgbClr val="000000"/>
            </a:solidFill>
            <a:miter lim="800000"/>
            <a:headEnd/>
            <a:tailEnd/>
          </a:ln>
          <a:effectLst/>
        </p:spPr>
      </p:sp>
      <p:sp>
        <p:nvSpPr>
          <p:cNvPr id="16389" name="Rectangle 5"/>
          <p:cNvSpPr>
            <a:spLocks noGrp="1" noChangeArrowheads="1"/>
          </p:cNvSpPr>
          <p:nvPr>
            <p:ph type="body" sz="quarter" idx="3"/>
          </p:nvPr>
        </p:nvSpPr>
        <p:spPr bwMode="auto">
          <a:xfrm>
            <a:off x="934721" y="4415790"/>
            <a:ext cx="5140960" cy="418338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6390" name="Rectangle 6"/>
          <p:cNvSpPr>
            <a:spLocks noGrp="1" noChangeArrowheads="1"/>
          </p:cNvSpPr>
          <p:nvPr>
            <p:ph type="ftr" sz="quarter" idx="4"/>
          </p:nvPr>
        </p:nvSpPr>
        <p:spPr bwMode="auto">
          <a:xfrm>
            <a:off x="1" y="8831580"/>
            <a:ext cx="3037840" cy="464820"/>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defRPr sz="1200"/>
            </a:lvl1pPr>
          </a:lstStyle>
          <a:p>
            <a:endParaRPr lang="en-US" dirty="0"/>
          </a:p>
        </p:txBody>
      </p:sp>
      <p:sp>
        <p:nvSpPr>
          <p:cNvPr id="16391" name="Rectangle 7"/>
          <p:cNvSpPr>
            <a:spLocks noGrp="1" noChangeArrowheads="1"/>
          </p:cNvSpPr>
          <p:nvPr>
            <p:ph type="sldNum" sz="quarter" idx="5"/>
          </p:nvPr>
        </p:nvSpPr>
        <p:spPr bwMode="auto">
          <a:xfrm>
            <a:off x="3972560" y="8831580"/>
            <a:ext cx="3037840" cy="464820"/>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lgn="r">
              <a:defRPr sz="1200"/>
            </a:lvl1pPr>
          </a:lstStyle>
          <a:p>
            <a:fld id="{F8D19B19-CCEB-4DCC-9B48-7A998C0EFF40}" type="slidenum">
              <a:rPr lang="en-US"/>
              <a:pPr/>
              <a:t>‹#›</a:t>
            </a:fld>
            <a:endParaRPr lang="en-US" dirty="0"/>
          </a:p>
        </p:txBody>
      </p:sp>
    </p:spTree>
    <p:extLst>
      <p:ext uri="{BB962C8B-B14F-4D97-AF65-F5344CB8AC3E}">
        <p14:creationId xmlns:p14="http://schemas.microsoft.com/office/powerpoint/2010/main" xmlns="" val="290026971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D19B19-CCEB-4DCC-9B48-7A998C0EFF40}" type="slidenum">
              <a:rPr lang="en-US" smtClean="0"/>
              <a:pPr/>
              <a:t>1</a:t>
            </a:fld>
            <a:endParaRPr lang="en-US" dirty="0"/>
          </a:p>
        </p:txBody>
      </p:sp>
    </p:spTree>
    <p:extLst>
      <p:ext uri="{BB962C8B-B14F-4D97-AF65-F5344CB8AC3E}">
        <p14:creationId xmlns:p14="http://schemas.microsoft.com/office/powerpoint/2010/main" xmlns="" val="2835949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D19B19-CCEB-4DCC-9B48-7A998C0EFF40}" type="slidenum">
              <a:rPr lang="en-US" smtClean="0"/>
              <a:pPr/>
              <a:t>10</a:t>
            </a:fld>
            <a:endParaRPr lang="en-US" dirty="0"/>
          </a:p>
        </p:txBody>
      </p:sp>
    </p:spTree>
    <p:extLst>
      <p:ext uri="{BB962C8B-B14F-4D97-AF65-F5344CB8AC3E}">
        <p14:creationId xmlns:p14="http://schemas.microsoft.com/office/powerpoint/2010/main" xmlns="" val="36276342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D19B19-CCEB-4DCC-9B48-7A998C0EFF40}" type="slidenum">
              <a:rPr lang="en-US" smtClean="0"/>
              <a:pPr/>
              <a:t>11</a:t>
            </a:fld>
            <a:endParaRPr lang="en-US" dirty="0"/>
          </a:p>
        </p:txBody>
      </p:sp>
    </p:spTree>
    <p:extLst>
      <p:ext uri="{BB962C8B-B14F-4D97-AF65-F5344CB8AC3E}">
        <p14:creationId xmlns:p14="http://schemas.microsoft.com/office/powerpoint/2010/main" xmlns="" val="3099497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D19B19-CCEB-4DCC-9B48-7A998C0EFF40}" type="slidenum">
              <a:rPr lang="en-US" smtClean="0"/>
              <a:pPr/>
              <a:t>12</a:t>
            </a:fld>
            <a:endParaRPr lang="en-US" dirty="0"/>
          </a:p>
        </p:txBody>
      </p:sp>
    </p:spTree>
    <p:extLst>
      <p:ext uri="{BB962C8B-B14F-4D97-AF65-F5344CB8AC3E}">
        <p14:creationId xmlns:p14="http://schemas.microsoft.com/office/powerpoint/2010/main" xmlns="" val="691192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D19B19-CCEB-4DCC-9B48-7A998C0EFF40}" type="slidenum">
              <a:rPr lang="en-US" smtClean="0"/>
              <a:pPr/>
              <a:t>13</a:t>
            </a:fld>
            <a:endParaRPr lang="en-US" dirty="0"/>
          </a:p>
        </p:txBody>
      </p:sp>
    </p:spTree>
    <p:extLst>
      <p:ext uri="{BB962C8B-B14F-4D97-AF65-F5344CB8AC3E}">
        <p14:creationId xmlns:p14="http://schemas.microsoft.com/office/powerpoint/2010/main" xmlns="" val="32918217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D19B19-CCEB-4DCC-9B48-7A998C0EFF40}" type="slidenum">
              <a:rPr lang="en-US" smtClean="0"/>
              <a:pPr/>
              <a:t>14</a:t>
            </a:fld>
            <a:endParaRPr lang="en-US" dirty="0"/>
          </a:p>
        </p:txBody>
      </p:sp>
    </p:spTree>
    <p:extLst>
      <p:ext uri="{BB962C8B-B14F-4D97-AF65-F5344CB8AC3E}">
        <p14:creationId xmlns:p14="http://schemas.microsoft.com/office/powerpoint/2010/main" xmlns="" val="2351767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D19B19-CCEB-4DCC-9B48-7A998C0EFF40}" type="slidenum">
              <a:rPr lang="en-US" smtClean="0"/>
              <a:pPr/>
              <a:t>15</a:t>
            </a:fld>
            <a:endParaRPr lang="en-US" dirty="0"/>
          </a:p>
        </p:txBody>
      </p:sp>
    </p:spTree>
    <p:extLst>
      <p:ext uri="{BB962C8B-B14F-4D97-AF65-F5344CB8AC3E}">
        <p14:creationId xmlns:p14="http://schemas.microsoft.com/office/powerpoint/2010/main" xmlns="" val="596861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D19B19-CCEB-4DCC-9B48-7A998C0EFF40}" type="slidenum">
              <a:rPr lang="en-US" smtClean="0"/>
              <a:pPr/>
              <a:t>2</a:t>
            </a:fld>
            <a:endParaRPr lang="en-US" dirty="0"/>
          </a:p>
        </p:txBody>
      </p:sp>
    </p:spTree>
    <p:extLst>
      <p:ext uri="{BB962C8B-B14F-4D97-AF65-F5344CB8AC3E}">
        <p14:creationId xmlns:p14="http://schemas.microsoft.com/office/powerpoint/2010/main" xmlns="" val="920208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D19B19-CCEB-4DCC-9B48-7A998C0EFF40}" type="slidenum">
              <a:rPr lang="en-US" smtClean="0"/>
              <a:pPr/>
              <a:t>3</a:t>
            </a:fld>
            <a:endParaRPr lang="en-US" dirty="0"/>
          </a:p>
        </p:txBody>
      </p:sp>
    </p:spTree>
    <p:extLst>
      <p:ext uri="{BB962C8B-B14F-4D97-AF65-F5344CB8AC3E}">
        <p14:creationId xmlns:p14="http://schemas.microsoft.com/office/powerpoint/2010/main" xmlns="" val="2364937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D19B19-CCEB-4DCC-9B48-7A998C0EFF40}" type="slidenum">
              <a:rPr lang="en-US" smtClean="0"/>
              <a:pPr/>
              <a:t>4</a:t>
            </a:fld>
            <a:endParaRPr lang="en-US" dirty="0"/>
          </a:p>
        </p:txBody>
      </p:sp>
    </p:spTree>
    <p:extLst>
      <p:ext uri="{BB962C8B-B14F-4D97-AF65-F5344CB8AC3E}">
        <p14:creationId xmlns:p14="http://schemas.microsoft.com/office/powerpoint/2010/main" xmlns="" val="40938023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D19B19-CCEB-4DCC-9B48-7A998C0EFF40}" type="slidenum">
              <a:rPr lang="en-US" smtClean="0"/>
              <a:pPr/>
              <a:t>5</a:t>
            </a:fld>
            <a:endParaRPr lang="en-US" dirty="0"/>
          </a:p>
        </p:txBody>
      </p:sp>
    </p:spTree>
    <p:extLst>
      <p:ext uri="{BB962C8B-B14F-4D97-AF65-F5344CB8AC3E}">
        <p14:creationId xmlns:p14="http://schemas.microsoft.com/office/powerpoint/2010/main" xmlns="" val="2424512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D19B19-CCEB-4DCC-9B48-7A998C0EFF40}" type="slidenum">
              <a:rPr lang="en-US" smtClean="0"/>
              <a:pPr/>
              <a:t>6</a:t>
            </a:fld>
            <a:endParaRPr lang="en-US" dirty="0"/>
          </a:p>
        </p:txBody>
      </p:sp>
    </p:spTree>
    <p:extLst>
      <p:ext uri="{BB962C8B-B14F-4D97-AF65-F5344CB8AC3E}">
        <p14:creationId xmlns:p14="http://schemas.microsoft.com/office/powerpoint/2010/main" xmlns="" val="851384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F8D19B19-CCEB-4DCC-9B48-7A998C0EFF40}" type="slidenum">
              <a:rPr lang="en-US" smtClean="0"/>
              <a:pPr/>
              <a:t>7</a:t>
            </a:fld>
            <a:endParaRPr lang="en-US" dirty="0"/>
          </a:p>
        </p:txBody>
      </p:sp>
    </p:spTree>
    <p:extLst>
      <p:ext uri="{BB962C8B-B14F-4D97-AF65-F5344CB8AC3E}">
        <p14:creationId xmlns:p14="http://schemas.microsoft.com/office/powerpoint/2010/main" xmlns="" val="35236322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D19B19-CCEB-4DCC-9B48-7A998C0EFF40}" type="slidenum">
              <a:rPr lang="en-US" smtClean="0"/>
              <a:pPr/>
              <a:t>8</a:t>
            </a:fld>
            <a:endParaRPr lang="en-US" dirty="0"/>
          </a:p>
        </p:txBody>
      </p:sp>
    </p:spTree>
    <p:extLst>
      <p:ext uri="{BB962C8B-B14F-4D97-AF65-F5344CB8AC3E}">
        <p14:creationId xmlns:p14="http://schemas.microsoft.com/office/powerpoint/2010/main" xmlns="" val="15469879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D19B19-CCEB-4DCC-9B48-7A998C0EFF40}" type="slidenum">
              <a:rPr lang="en-US" smtClean="0"/>
              <a:pPr/>
              <a:t>9</a:t>
            </a:fld>
            <a:endParaRPr lang="en-US" dirty="0"/>
          </a:p>
        </p:txBody>
      </p:sp>
    </p:spTree>
    <p:extLst>
      <p:ext uri="{BB962C8B-B14F-4D97-AF65-F5344CB8AC3E}">
        <p14:creationId xmlns:p14="http://schemas.microsoft.com/office/powerpoint/2010/main" xmlns="" val="2127186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8288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88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36" name="Rectangle 12"/>
          <p:cNvSpPr>
            <a:spLocks noChangeArrowheads="1"/>
          </p:cNvSpPr>
          <p:nvPr userDrawn="1"/>
        </p:nvSpPr>
        <p:spPr bwMode="auto">
          <a:xfrm>
            <a:off x="0" y="6400800"/>
            <a:ext cx="9144000" cy="457200"/>
          </a:xfrm>
          <a:prstGeom prst="rect">
            <a:avLst/>
          </a:prstGeom>
          <a:solidFill>
            <a:srgbClr val="66AE20"/>
          </a:solidFill>
          <a:ln w="9525">
            <a:noFill/>
            <a:miter lim="800000"/>
            <a:headEnd/>
            <a:tailEnd/>
          </a:ln>
          <a:effectLst/>
        </p:spPr>
        <p:txBody>
          <a:bodyPr wrap="none" anchor="ctr"/>
          <a:lstStyle/>
          <a:p>
            <a:r>
              <a:rPr lang="en-US" dirty="0" smtClean="0"/>
              <a:t>       http://dmasva.dmas.virginia.gov/</a:t>
            </a:r>
            <a:endParaRPr lang="en-US" dirty="0"/>
          </a:p>
        </p:txBody>
      </p:sp>
      <p:pic>
        <p:nvPicPr>
          <p:cNvPr id="1032" name="Picture 8" descr="thinBanner"/>
          <p:cNvPicPr>
            <a:picLocks noChangeAspect="1" noChangeArrowheads="1"/>
          </p:cNvPicPr>
          <p:nvPr userDrawn="1"/>
        </p:nvPicPr>
        <p:blipFill>
          <a:blip r:embed="rId13" cstate="print"/>
          <a:srcRect/>
          <a:stretch>
            <a:fillRect/>
          </a:stretch>
        </p:blipFill>
        <p:spPr bwMode="auto">
          <a:xfrm>
            <a:off x="0" y="1066800"/>
            <a:ext cx="9144000" cy="731838"/>
          </a:xfrm>
          <a:prstGeom prst="rect">
            <a:avLst/>
          </a:prstGeom>
          <a:noFill/>
        </p:spPr>
      </p:pic>
      <p:sp>
        <p:nvSpPr>
          <p:cNvPr id="1026" name="Rectangle 2"/>
          <p:cNvSpPr>
            <a:spLocks noGrp="1" noChangeArrowheads="1"/>
          </p:cNvSpPr>
          <p:nvPr>
            <p:ph type="title"/>
          </p:nvPr>
        </p:nvSpPr>
        <p:spPr bwMode="auto">
          <a:xfrm>
            <a:off x="457200" y="990600"/>
            <a:ext cx="8229600" cy="838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endParaRPr lang="en-US" dirty="0" smtClean="0"/>
          </a:p>
        </p:txBody>
      </p:sp>
      <p:sp>
        <p:nvSpPr>
          <p:cNvPr id="1027" name="Rectangle 3"/>
          <p:cNvSpPr>
            <a:spLocks noGrp="1" noChangeArrowheads="1"/>
          </p:cNvSpPr>
          <p:nvPr>
            <p:ph type="body" idx="1"/>
          </p:nvPr>
        </p:nvSpPr>
        <p:spPr bwMode="auto">
          <a:xfrm>
            <a:off x="457200" y="18288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1" name="Rectangle 7"/>
          <p:cNvSpPr>
            <a:spLocks noChangeArrowheads="1"/>
          </p:cNvSpPr>
          <p:nvPr userDrawn="1"/>
        </p:nvSpPr>
        <p:spPr bwMode="auto">
          <a:xfrm>
            <a:off x="0" y="0"/>
            <a:ext cx="9144000" cy="152400"/>
          </a:xfrm>
          <a:prstGeom prst="rect">
            <a:avLst/>
          </a:prstGeom>
          <a:solidFill>
            <a:srgbClr val="66AE20"/>
          </a:solidFill>
          <a:ln w="9525">
            <a:noFill/>
            <a:miter lim="800000"/>
            <a:headEnd/>
            <a:tailEnd/>
          </a:ln>
          <a:effectLst/>
        </p:spPr>
        <p:txBody>
          <a:bodyPr wrap="none" anchor="ctr"/>
          <a:lstStyle/>
          <a:p>
            <a:endParaRPr lang="en-US" dirty="0"/>
          </a:p>
        </p:txBody>
      </p:sp>
      <p:pic>
        <p:nvPicPr>
          <p:cNvPr id="1035" name="Picture 11" descr="stateSeal"/>
          <p:cNvPicPr>
            <a:picLocks noChangeAspect="1" noChangeArrowheads="1"/>
          </p:cNvPicPr>
          <p:nvPr userDrawn="1"/>
        </p:nvPicPr>
        <p:blipFill>
          <a:blip r:embed="rId14" cstate="print"/>
          <a:srcRect/>
          <a:stretch>
            <a:fillRect/>
          </a:stretch>
        </p:blipFill>
        <p:spPr bwMode="auto">
          <a:xfrm>
            <a:off x="8153400" y="381000"/>
            <a:ext cx="454025" cy="457200"/>
          </a:xfrm>
          <a:prstGeom prst="rect">
            <a:avLst/>
          </a:prstGeom>
          <a:noFill/>
        </p:spPr>
      </p:pic>
      <p:sp>
        <p:nvSpPr>
          <p:cNvPr id="1038" name="Rectangle 14"/>
          <p:cNvSpPr>
            <a:spLocks noChangeArrowheads="1"/>
          </p:cNvSpPr>
          <p:nvPr userDrawn="1"/>
        </p:nvSpPr>
        <p:spPr bwMode="auto">
          <a:xfrm>
            <a:off x="8382000" y="6537325"/>
            <a:ext cx="204788" cy="176213"/>
          </a:xfrm>
          <a:prstGeom prst="rect">
            <a:avLst/>
          </a:prstGeom>
          <a:noFill/>
          <a:ln w="9525">
            <a:noFill/>
            <a:miter lim="800000"/>
            <a:headEnd/>
            <a:tailEnd/>
          </a:ln>
          <a:effectLst/>
        </p:spPr>
        <p:txBody>
          <a:bodyPr wrap="none" anchor="ctr"/>
          <a:lstStyle/>
          <a:p>
            <a:pPr algn="ctr"/>
            <a:fld id="{71B0E4C6-FB2D-4D18-AF01-C283A5981E3C}" type="slidenum">
              <a:rPr lang="en-US" sz="1000">
                <a:solidFill>
                  <a:schemeClr val="bg1"/>
                </a:solidFill>
              </a:rPr>
              <a:pPr algn="ctr"/>
              <a:t>‹#›</a:t>
            </a:fld>
            <a:endParaRPr lang="en-US" sz="1000" dirty="0">
              <a:solidFill>
                <a:schemeClr val="bg1"/>
              </a:solidFill>
            </a:endParaRPr>
          </a:p>
        </p:txBody>
      </p:sp>
      <p:pic>
        <p:nvPicPr>
          <p:cNvPr id="12" name="Picture 24" descr="VITA logo"/>
          <p:cNvPicPr>
            <a:picLocks noChangeAspect="1" noChangeArrowheads="1"/>
          </p:cNvPicPr>
          <p:nvPr userDrawn="1"/>
        </p:nvPicPr>
        <p:blipFill>
          <a:blip r:embed="rId15" cstate="print"/>
          <a:srcRect/>
          <a:stretch>
            <a:fillRect/>
          </a:stretch>
        </p:blipFill>
        <p:spPr bwMode="auto">
          <a:xfrm>
            <a:off x="381000" y="228600"/>
            <a:ext cx="1295400" cy="711200"/>
          </a:xfrm>
          <a:prstGeom prst="rect">
            <a:avLst/>
          </a:prstGeom>
          <a:noFill/>
          <a:ln w="9525">
            <a:noFill/>
            <a:miter lim="800000"/>
            <a:headEnd/>
            <a:tailEnd/>
          </a:ln>
        </p:spPr>
      </p:pic>
      <p:sp>
        <p:nvSpPr>
          <p:cNvPr id="13" name="TextBox 14"/>
          <p:cNvSpPr txBox="1">
            <a:spLocks noChangeArrowheads="1"/>
          </p:cNvSpPr>
          <p:nvPr userDrawn="1"/>
        </p:nvSpPr>
        <p:spPr bwMode="auto">
          <a:xfrm>
            <a:off x="2133600" y="381000"/>
            <a:ext cx="5562600" cy="400110"/>
          </a:xfrm>
          <a:prstGeom prst="rect">
            <a:avLst/>
          </a:prstGeom>
          <a:noFill/>
          <a:ln w="9525">
            <a:noFill/>
            <a:miter lim="800000"/>
            <a:headEnd/>
            <a:tailEnd/>
          </a:ln>
        </p:spPr>
        <p:txBody>
          <a:bodyPr wrap="square">
            <a:spAutoFit/>
          </a:bodyPr>
          <a:lstStyle/>
          <a:p>
            <a:r>
              <a:rPr lang="en-US" sz="2000" b="1" i="1" dirty="0">
                <a:solidFill>
                  <a:schemeClr val="accent2"/>
                </a:solidFill>
              </a:rPr>
              <a:t>Department of Medical Assistance </a:t>
            </a:r>
            <a:r>
              <a:rPr lang="en-US" sz="2000" b="1" i="1" dirty="0" smtClean="0">
                <a:solidFill>
                  <a:schemeClr val="accent2"/>
                </a:solidFill>
              </a:rPr>
              <a:t>Services</a:t>
            </a:r>
            <a:endParaRPr lang="en-US" sz="2000" b="1" i="1" dirty="0">
              <a:solidFill>
                <a:schemeClr val="accent2"/>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fontAlgn="base">
        <a:spcBef>
          <a:spcPct val="0"/>
        </a:spcBef>
        <a:spcAft>
          <a:spcPct val="0"/>
        </a:spcAft>
        <a:defRPr sz="3600" b="1">
          <a:solidFill>
            <a:schemeClr val="folHlink"/>
          </a:solidFill>
          <a:latin typeface="+mj-lt"/>
          <a:ea typeface="+mj-ea"/>
          <a:cs typeface="+mj-cs"/>
        </a:defRPr>
      </a:lvl1pPr>
      <a:lvl2pPr algn="l" rtl="0" fontAlgn="base">
        <a:spcBef>
          <a:spcPct val="0"/>
        </a:spcBef>
        <a:spcAft>
          <a:spcPct val="0"/>
        </a:spcAft>
        <a:defRPr sz="3600" b="1">
          <a:solidFill>
            <a:schemeClr val="folHlink"/>
          </a:solidFill>
          <a:latin typeface="Century Gothic" pitchFamily="34" charset="0"/>
        </a:defRPr>
      </a:lvl2pPr>
      <a:lvl3pPr algn="l" rtl="0" fontAlgn="base">
        <a:spcBef>
          <a:spcPct val="0"/>
        </a:spcBef>
        <a:spcAft>
          <a:spcPct val="0"/>
        </a:spcAft>
        <a:defRPr sz="3600" b="1">
          <a:solidFill>
            <a:schemeClr val="folHlink"/>
          </a:solidFill>
          <a:latin typeface="Century Gothic" pitchFamily="34" charset="0"/>
        </a:defRPr>
      </a:lvl3pPr>
      <a:lvl4pPr algn="l" rtl="0" fontAlgn="base">
        <a:spcBef>
          <a:spcPct val="0"/>
        </a:spcBef>
        <a:spcAft>
          <a:spcPct val="0"/>
        </a:spcAft>
        <a:defRPr sz="3600" b="1">
          <a:solidFill>
            <a:schemeClr val="folHlink"/>
          </a:solidFill>
          <a:latin typeface="Century Gothic" pitchFamily="34" charset="0"/>
        </a:defRPr>
      </a:lvl4pPr>
      <a:lvl5pPr algn="l" rtl="0" fontAlgn="base">
        <a:spcBef>
          <a:spcPct val="0"/>
        </a:spcBef>
        <a:spcAft>
          <a:spcPct val="0"/>
        </a:spcAft>
        <a:defRPr sz="3600" b="1">
          <a:solidFill>
            <a:schemeClr val="folHlink"/>
          </a:solidFill>
          <a:latin typeface="Century Gothic" pitchFamily="34" charset="0"/>
        </a:defRPr>
      </a:lvl5pPr>
      <a:lvl6pPr marL="457200" algn="l" rtl="0" fontAlgn="base">
        <a:spcBef>
          <a:spcPct val="0"/>
        </a:spcBef>
        <a:spcAft>
          <a:spcPct val="0"/>
        </a:spcAft>
        <a:defRPr sz="3600" b="1">
          <a:solidFill>
            <a:schemeClr val="folHlink"/>
          </a:solidFill>
          <a:latin typeface="Century Gothic" pitchFamily="34" charset="0"/>
        </a:defRPr>
      </a:lvl6pPr>
      <a:lvl7pPr marL="914400" algn="l" rtl="0" fontAlgn="base">
        <a:spcBef>
          <a:spcPct val="0"/>
        </a:spcBef>
        <a:spcAft>
          <a:spcPct val="0"/>
        </a:spcAft>
        <a:defRPr sz="3600" b="1">
          <a:solidFill>
            <a:schemeClr val="folHlink"/>
          </a:solidFill>
          <a:latin typeface="Century Gothic" pitchFamily="34" charset="0"/>
        </a:defRPr>
      </a:lvl7pPr>
      <a:lvl8pPr marL="1371600" algn="l" rtl="0" fontAlgn="base">
        <a:spcBef>
          <a:spcPct val="0"/>
        </a:spcBef>
        <a:spcAft>
          <a:spcPct val="0"/>
        </a:spcAft>
        <a:defRPr sz="3600" b="1">
          <a:solidFill>
            <a:schemeClr val="folHlink"/>
          </a:solidFill>
          <a:latin typeface="Century Gothic" pitchFamily="34" charset="0"/>
        </a:defRPr>
      </a:lvl8pPr>
      <a:lvl9pPr marL="1828800" algn="l" rtl="0" fontAlgn="base">
        <a:spcBef>
          <a:spcPct val="0"/>
        </a:spcBef>
        <a:spcAft>
          <a:spcPct val="0"/>
        </a:spcAft>
        <a:defRPr sz="3600" b="1">
          <a:solidFill>
            <a:schemeClr val="folHlink"/>
          </a:solidFill>
          <a:latin typeface="Century Gothic" pitchFamily="34" charset="0"/>
        </a:defRPr>
      </a:lvl9pPr>
    </p:titleStyle>
    <p:bodyStyle>
      <a:lvl1pPr marL="342900" indent="-342900" algn="l" rtl="0" fontAlgn="base">
        <a:spcBef>
          <a:spcPct val="20000"/>
        </a:spcBef>
        <a:spcAft>
          <a:spcPct val="0"/>
        </a:spcAft>
        <a:buChar char="•"/>
        <a:defRPr sz="2800">
          <a:solidFill>
            <a:schemeClr val="accent2"/>
          </a:solidFill>
          <a:latin typeface="+mn-lt"/>
          <a:ea typeface="+mn-ea"/>
          <a:cs typeface="+mn-cs"/>
        </a:defRPr>
      </a:lvl1pPr>
      <a:lvl2pPr marL="742950" indent="-285750" algn="l" rtl="0" fontAlgn="base">
        <a:spcBef>
          <a:spcPct val="20000"/>
        </a:spcBef>
        <a:spcAft>
          <a:spcPct val="0"/>
        </a:spcAft>
        <a:buChar char="–"/>
        <a:defRPr sz="2400">
          <a:solidFill>
            <a:schemeClr val="accent2"/>
          </a:solidFill>
          <a:latin typeface="+mn-lt"/>
        </a:defRPr>
      </a:lvl2pPr>
      <a:lvl3pPr marL="1143000" indent="-228600" algn="l" rtl="0" fontAlgn="base">
        <a:spcBef>
          <a:spcPct val="20000"/>
        </a:spcBef>
        <a:spcAft>
          <a:spcPct val="0"/>
        </a:spcAft>
        <a:buChar char="•"/>
        <a:defRPr sz="2000">
          <a:solidFill>
            <a:schemeClr val="accent2"/>
          </a:solidFill>
          <a:latin typeface="+mn-lt"/>
        </a:defRPr>
      </a:lvl3pPr>
      <a:lvl4pPr marL="1600200" indent="-228600" algn="l" rtl="0" fontAlgn="base">
        <a:spcBef>
          <a:spcPct val="20000"/>
        </a:spcBef>
        <a:spcAft>
          <a:spcPct val="0"/>
        </a:spcAft>
        <a:buChar char="–"/>
        <a:defRPr>
          <a:solidFill>
            <a:schemeClr val="accent2"/>
          </a:solidFill>
          <a:latin typeface="+mn-lt"/>
        </a:defRPr>
      </a:lvl4pPr>
      <a:lvl5pPr marL="2057400" indent="-228600" algn="l" rtl="0" fontAlgn="base">
        <a:spcBef>
          <a:spcPct val="20000"/>
        </a:spcBef>
        <a:spcAft>
          <a:spcPct val="0"/>
        </a:spcAft>
        <a:buChar char="»"/>
        <a:defRPr>
          <a:solidFill>
            <a:schemeClr val="accent2"/>
          </a:solidFill>
          <a:latin typeface="+mn-lt"/>
        </a:defRPr>
      </a:lvl5pPr>
      <a:lvl6pPr marL="2514600" indent="-228600" algn="l" rtl="0" fontAlgn="base">
        <a:spcBef>
          <a:spcPct val="20000"/>
        </a:spcBef>
        <a:spcAft>
          <a:spcPct val="0"/>
        </a:spcAft>
        <a:buChar char="»"/>
        <a:defRPr>
          <a:solidFill>
            <a:schemeClr val="accent2"/>
          </a:solidFill>
          <a:latin typeface="+mn-lt"/>
        </a:defRPr>
      </a:lvl6pPr>
      <a:lvl7pPr marL="2971800" indent="-228600" algn="l" rtl="0" fontAlgn="base">
        <a:spcBef>
          <a:spcPct val="20000"/>
        </a:spcBef>
        <a:spcAft>
          <a:spcPct val="0"/>
        </a:spcAft>
        <a:buChar char="»"/>
        <a:defRPr>
          <a:solidFill>
            <a:schemeClr val="accent2"/>
          </a:solidFill>
          <a:latin typeface="+mn-lt"/>
        </a:defRPr>
      </a:lvl7pPr>
      <a:lvl8pPr marL="3429000" indent="-228600" algn="l" rtl="0" fontAlgn="base">
        <a:spcBef>
          <a:spcPct val="20000"/>
        </a:spcBef>
        <a:spcAft>
          <a:spcPct val="0"/>
        </a:spcAft>
        <a:buChar char="»"/>
        <a:defRPr>
          <a:solidFill>
            <a:schemeClr val="accent2"/>
          </a:solidFill>
          <a:latin typeface="+mn-lt"/>
        </a:defRPr>
      </a:lvl8pPr>
      <a:lvl9pPr marL="3886200" indent="-228600" algn="l" rtl="0" fontAlgn="base">
        <a:spcBef>
          <a:spcPct val="20000"/>
        </a:spcBef>
        <a:spcAft>
          <a:spcPct val="0"/>
        </a:spcAft>
        <a:buChar char="»"/>
        <a:defRPr>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www.virginiamedicaid.dmas.virginia.gov/"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mailto:Barbara.seymour@dmas.virginia.gov"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4" name="Rectangle 20"/>
          <p:cNvSpPr>
            <a:spLocks noChangeArrowheads="1"/>
          </p:cNvSpPr>
          <p:nvPr/>
        </p:nvSpPr>
        <p:spPr bwMode="auto">
          <a:xfrm>
            <a:off x="0" y="0"/>
            <a:ext cx="9144000" cy="1066800"/>
          </a:xfrm>
          <a:prstGeom prst="rect">
            <a:avLst/>
          </a:prstGeom>
          <a:solidFill>
            <a:schemeClr val="bg1"/>
          </a:solidFill>
          <a:ln w="9525">
            <a:solidFill>
              <a:schemeClr val="tx1"/>
            </a:solidFill>
            <a:miter lim="800000"/>
            <a:headEnd/>
            <a:tailEnd/>
          </a:ln>
          <a:effectLst/>
        </p:spPr>
        <p:txBody>
          <a:bodyPr wrap="none" anchor="ctr"/>
          <a:lstStyle/>
          <a:p>
            <a:endParaRPr lang="en-US" dirty="0"/>
          </a:p>
        </p:txBody>
      </p:sp>
      <p:sp>
        <p:nvSpPr>
          <p:cNvPr id="11281" name="Rectangle 17"/>
          <p:cNvSpPr>
            <a:spLocks noChangeArrowheads="1"/>
          </p:cNvSpPr>
          <p:nvPr/>
        </p:nvSpPr>
        <p:spPr bwMode="auto">
          <a:xfrm>
            <a:off x="0" y="6400800"/>
            <a:ext cx="9144000" cy="457200"/>
          </a:xfrm>
          <a:prstGeom prst="rect">
            <a:avLst/>
          </a:prstGeom>
          <a:solidFill>
            <a:srgbClr val="66AE20"/>
          </a:solidFill>
          <a:ln w="9525">
            <a:noFill/>
            <a:miter lim="800000"/>
            <a:headEnd/>
            <a:tailEnd/>
          </a:ln>
          <a:effectLst/>
        </p:spPr>
        <p:txBody>
          <a:bodyPr wrap="none" anchor="ctr"/>
          <a:lstStyle/>
          <a:p>
            <a:endParaRPr lang="en-US" dirty="0"/>
          </a:p>
        </p:txBody>
      </p:sp>
      <p:pic>
        <p:nvPicPr>
          <p:cNvPr id="11270" name="Picture 6" descr="bigStateBackground"/>
          <p:cNvPicPr>
            <a:picLocks noChangeAspect="1" noChangeArrowheads="1"/>
          </p:cNvPicPr>
          <p:nvPr/>
        </p:nvPicPr>
        <p:blipFill>
          <a:blip r:embed="rId3" cstate="print"/>
          <a:srcRect/>
          <a:stretch>
            <a:fillRect/>
          </a:stretch>
        </p:blipFill>
        <p:spPr bwMode="auto">
          <a:xfrm>
            <a:off x="-76200" y="939799"/>
            <a:ext cx="9144000" cy="5334000"/>
          </a:xfrm>
          <a:prstGeom prst="rect">
            <a:avLst/>
          </a:prstGeom>
          <a:noFill/>
        </p:spPr>
      </p:pic>
      <p:sp>
        <p:nvSpPr>
          <p:cNvPr id="11267" name="Rectangle 3"/>
          <p:cNvSpPr>
            <a:spLocks noGrp="1" noChangeArrowheads="1"/>
          </p:cNvSpPr>
          <p:nvPr>
            <p:ph type="subTitle" idx="1"/>
          </p:nvPr>
        </p:nvSpPr>
        <p:spPr>
          <a:xfrm>
            <a:off x="3048000" y="3962400"/>
            <a:ext cx="5943600" cy="1219200"/>
          </a:xfrm>
        </p:spPr>
        <p:txBody>
          <a:bodyPr>
            <a:normAutofit fontScale="92500" lnSpcReduction="10000"/>
          </a:bodyPr>
          <a:lstStyle/>
          <a:p>
            <a:pPr algn="l" eaLnBrk="0" hangingPunct="0"/>
            <a:r>
              <a:rPr lang="en-US" sz="1800" dirty="0" smtClean="0">
                <a:solidFill>
                  <a:schemeClr val="bg1"/>
                </a:solidFill>
              </a:rPr>
              <a:t>The Department of Medical Assistance Services</a:t>
            </a:r>
          </a:p>
          <a:p>
            <a:pPr algn="l" eaLnBrk="0" hangingPunct="0"/>
            <a:r>
              <a:rPr lang="en-US" sz="1800" dirty="0" smtClean="0">
                <a:solidFill>
                  <a:schemeClr val="bg1"/>
                </a:solidFill>
              </a:rPr>
              <a:t>Division of Long Term Care</a:t>
            </a:r>
          </a:p>
          <a:p>
            <a:pPr algn="l" eaLnBrk="0" hangingPunct="0"/>
            <a:r>
              <a:rPr lang="en-US" sz="1800" dirty="0" smtClean="0">
                <a:solidFill>
                  <a:schemeClr val="bg1"/>
                </a:solidFill>
              </a:rPr>
              <a:t>Barbara R. Seymour, BSW, HCCS</a:t>
            </a:r>
          </a:p>
          <a:p>
            <a:pPr algn="l" eaLnBrk="0" hangingPunct="0"/>
            <a:r>
              <a:rPr lang="en-US" sz="1800" dirty="0" smtClean="0">
                <a:solidFill>
                  <a:schemeClr val="bg1"/>
                </a:solidFill>
              </a:rPr>
              <a:t>July 24, 2015</a:t>
            </a:r>
            <a:endParaRPr lang="en-US" sz="1800" dirty="0">
              <a:solidFill>
                <a:schemeClr val="bg1"/>
              </a:solidFill>
            </a:endParaRPr>
          </a:p>
        </p:txBody>
      </p:sp>
      <p:sp>
        <p:nvSpPr>
          <p:cNvPr id="11268" name="Rectangle 4"/>
          <p:cNvSpPr>
            <a:spLocks noChangeArrowheads="1"/>
          </p:cNvSpPr>
          <p:nvPr/>
        </p:nvSpPr>
        <p:spPr bwMode="auto">
          <a:xfrm>
            <a:off x="0" y="0"/>
            <a:ext cx="9144000" cy="152400"/>
          </a:xfrm>
          <a:prstGeom prst="rect">
            <a:avLst/>
          </a:prstGeom>
          <a:solidFill>
            <a:srgbClr val="66AE20"/>
          </a:solidFill>
          <a:ln w="9525">
            <a:noFill/>
            <a:miter lim="800000"/>
            <a:headEnd/>
            <a:tailEnd/>
          </a:ln>
          <a:effectLst/>
        </p:spPr>
        <p:txBody>
          <a:bodyPr wrap="none" anchor="ctr"/>
          <a:lstStyle/>
          <a:p>
            <a:endParaRPr lang="en-US" dirty="0"/>
          </a:p>
        </p:txBody>
      </p:sp>
      <p:sp>
        <p:nvSpPr>
          <p:cNvPr id="11272" name="Line 8"/>
          <p:cNvSpPr>
            <a:spLocks noChangeShapeType="1"/>
          </p:cNvSpPr>
          <p:nvPr/>
        </p:nvSpPr>
        <p:spPr bwMode="auto">
          <a:xfrm>
            <a:off x="4267200" y="4572000"/>
            <a:ext cx="3962400" cy="0"/>
          </a:xfrm>
          <a:prstGeom prst="line">
            <a:avLst/>
          </a:prstGeom>
          <a:noFill/>
          <a:ln w="9525">
            <a:solidFill>
              <a:srgbClr val="FF3300"/>
            </a:solidFill>
            <a:round/>
            <a:headEnd/>
            <a:tailEnd/>
          </a:ln>
          <a:effectLst/>
        </p:spPr>
        <p:txBody>
          <a:bodyPr wrap="none" anchor="ctr"/>
          <a:lstStyle/>
          <a:p>
            <a:endParaRPr lang="en-US" dirty="0"/>
          </a:p>
        </p:txBody>
      </p:sp>
      <p:sp>
        <p:nvSpPr>
          <p:cNvPr id="11282" name="Text Box 18"/>
          <p:cNvSpPr txBox="1">
            <a:spLocks noChangeArrowheads="1"/>
          </p:cNvSpPr>
          <p:nvPr/>
        </p:nvSpPr>
        <p:spPr bwMode="auto">
          <a:xfrm>
            <a:off x="457200" y="6445250"/>
            <a:ext cx="3429000" cy="369332"/>
          </a:xfrm>
          <a:prstGeom prst="rect">
            <a:avLst/>
          </a:prstGeom>
          <a:noFill/>
          <a:ln w="9525">
            <a:noFill/>
            <a:miter lim="800000"/>
            <a:headEnd/>
            <a:tailEnd/>
          </a:ln>
          <a:effectLst/>
        </p:spPr>
        <p:txBody>
          <a:bodyPr wrap="square">
            <a:spAutoFit/>
          </a:bodyPr>
          <a:lstStyle/>
          <a:p>
            <a:pPr>
              <a:spcBef>
                <a:spcPct val="50000"/>
              </a:spcBef>
            </a:pPr>
            <a:r>
              <a:rPr lang="en-US" dirty="0" smtClean="0">
                <a:latin typeface="Arial" pitchFamily="34" charset="0"/>
                <a:cs typeface="Arial" pitchFamily="34" charset="0"/>
              </a:rPr>
              <a:t>http://dmasva.dmas.virginia.gov</a:t>
            </a:r>
            <a:endParaRPr lang="en-US" dirty="0">
              <a:latin typeface="Arial" pitchFamily="34" charset="0"/>
              <a:cs typeface="Arial" pitchFamily="34" charset="0"/>
            </a:endParaRPr>
          </a:p>
        </p:txBody>
      </p:sp>
      <p:sp>
        <p:nvSpPr>
          <p:cNvPr id="11286" name="Rectangle 22"/>
          <p:cNvSpPr>
            <a:spLocks noChangeArrowheads="1"/>
          </p:cNvSpPr>
          <p:nvPr/>
        </p:nvSpPr>
        <p:spPr bwMode="auto">
          <a:xfrm>
            <a:off x="8534400" y="6573838"/>
            <a:ext cx="204788" cy="176212"/>
          </a:xfrm>
          <a:prstGeom prst="rect">
            <a:avLst/>
          </a:prstGeom>
          <a:noFill/>
          <a:ln w="9525">
            <a:noFill/>
            <a:miter lim="800000"/>
            <a:headEnd/>
            <a:tailEnd/>
          </a:ln>
          <a:effectLst/>
        </p:spPr>
        <p:txBody>
          <a:bodyPr wrap="none" anchor="ctr"/>
          <a:lstStyle/>
          <a:p>
            <a:pPr algn="ctr"/>
            <a:fld id="{0C6EBCC7-F6B5-4F0D-99F0-3C48256BF457}" type="slidenum">
              <a:rPr lang="en-US" sz="1000">
                <a:solidFill>
                  <a:schemeClr val="bg1"/>
                </a:solidFill>
                <a:latin typeface="Times" charset="0"/>
              </a:rPr>
              <a:pPr algn="ctr"/>
              <a:t>1</a:t>
            </a:fld>
            <a:endParaRPr lang="en-US" sz="1000" dirty="0">
              <a:solidFill>
                <a:schemeClr val="bg1"/>
              </a:solidFill>
              <a:latin typeface="Times" charset="0"/>
            </a:endParaRPr>
          </a:p>
        </p:txBody>
      </p:sp>
      <p:pic>
        <p:nvPicPr>
          <p:cNvPr id="11288" name="Picture 24" descr="VITA logo"/>
          <p:cNvPicPr>
            <a:picLocks noChangeAspect="1" noChangeArrowheads="1"/>
          </p:cNvPicPr>
          <p:nvPr/>
        </p:nvPicPr>
        <p:blipFill>
          <a:blip r:embed="rId4" cstate="print"/>
          <a:stretch>
            <a:fillRect/>
          </a:stretch>
        </p:blipFill>
        <p:spPr bwMode="auto">
          <a:xfrm>
            <a:off x="381000" y="228600"/>
            <a:ext cx="1371600" cy="711199"/>
          </a:xfrm>
          <a:prstGeom prst="rect">
            <a:avLst/>
          </a:prstGeom>
          <a:noFill/>
        </p:spPr>
      </p:pic>
      <p:pic>
        <p:nvPicPr>
          <p:cNvPr id="11289" name="Picture 25"/>
          <p:cNvPicPr>
            <a:picLocks noChangeAspect="1" noChangeArrowheads="1"/>
          </p:cNvPicPr>
          <p:nvPr/>
        </p:nvPicPr>
        <p:blipFill>
          <a:blip r:embed="rId5" cstate="print">
            <a:clrChange>
              <a:clrFrom>
                <a:srgbClr val="FFF7CE"/>
              </a:clrFrom>
              <a:clrTo>
                <a:srgbClr val="FFF7CE">
                  <a:alpha val="0"/>
                </a:srgbClr>
              </a:clrTo>
            </a:clrChange>
            <a:lum contrast="6000"/>
          </a:blip>
          <a:srcRect/>
          <a:stretch>
            <a:fillRect/>
          </a:stretch>
        </p:blipFill>
        <p:spPr bwMode="auto">
          <a:xfrm>
            <a:off x="8001000" y="249892"/>
            <a:ext cx="685800" cy="689907"/>
          </a:xfrm>
          <a:prstGeom prst="rect">
            <a:avLst/>
          </a:prstGeom>
          <a:noFill/>
          <a:ln w="9525">
            <a:noFill/>
            <a:miter lim="800000"/>
            <a:headEnd/>
            <a:tailEnd/>
          </a:ln>
          <a:effectLst/>
        </p:spPr>
      </p:pic>
      <p:sp>
        <p:nvSpPr>
          <p:cNvPr id="15" name="TextBox 14"/>
          <p:cNvSpPr txBox="1"/>
          <p:nvPr/>
        </p:nvSpPr>
        <p:spPr>
          <a:xfrm>
            <a:off x="1905000" y="457200"/>
            <a:ext cx="5715000" cy="400110"/>
          </a:xfrm>
          <a:prstGeom prst="rect">
            <a:avLst/>
          </a:prstGeom>
          <a:noFill/>
        </p:spPr>
        <p:txBody>
          <a:bodyPr wrap="square" rtlCol="0">
            <a:spAutoFit/>
          </a:bodyPr>
          <a:lstStyle/>
          <a:p>
            <a:pPr algn="ctr"/>
            <a:r>
              <a:rPr lang="en-US" sz="2000" b="1" i="1" dirty="0" smtClean="0">
                <a:solidFill>
                  <a:schemeClr val="accent2"/>
                </a:solidFill>
              </a:rPr>
              <a:t>Department of Medical Assistance Services</a:t>
            </a:r>
            <a:endParaRPr lang="en-US" sz="2000" b="1" i="1" dirty="0">
              <a:solidFill>
                <a:schemeClr val="accent2"/>
              </a:solidFill>
            </a:endParaRPr>
          </a:p>
        </p:txBody>
      </p:sp>
      <p:sp>
        <p:nvSpPr>
          <p:cNvPr id="16" name="Title 15"/>
          <p:cNvSpPr>
            <a:spLocks noGrp="1"/>
          </p:cNvSpPr>
          <p:nvPr>
            <p:ph type="ctrTitle"/>
          </p:nvPr>
        </p:nvSpPr>
        <p:spPr>
          <a:xfrm>
            <a:off x="685800" y="1752601"/>
            <a:ext cx="7772400" cy="1447799"/>
          </a:xfrm>
        </p:spPr>
        <p:txBody>
          <a:bodyPr/>
          <a:lstStyle/>
          <a:p>
            <a:r>
              <a:rPr lang="en-US" dirty="0" smtClean="0"/>
              <a:t>Brain Injury Report Out Day</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DMAS - Continuing Commitments </a:t>
            </a:r>
            <a:endParaRPr lang="en-US" dirty="0"/>
          </a:p>
        </p:txBody>
      </p:sp>
      <p:sp>
        <p:nvSpPr>
          <p:cNvPr id="3" name="Content Placeholder 2"/>
          <p:cNvSpPr>
            <a:spLocks noGrp="1"/>
          </p:cNvSpPr>
          <p:nvPr>
            <p:ph idx="1"/>
          </p:nvPr>
        </p:nvSpPr>
        <p:spPr>
          <a:xfrm>
            <a:off x="457200" y="1981200"/>
            <a:ext cx="8229600" cy="4525963"/>
          </a:xfrm>
        </p:spPr>
        <p:txBody>
          <a:bodyPr/>
          <a:lstStyle/>
          <a:p>
            <a:pPr marL="0" indent="0">
              <a:buNone/>
            </a:pPr>
            <a:r>
              <a:rPr lang="en-US" sz="2000" dirty="0" smtClean="0"/>
              <a:t>Dedicated Staff to:</a:t>
            </a:r>
          </a:p>
          <a:p>
            <a:pPr marL="0" indent="0">
              <a:buNone/>
            </a:pPr>
            <a:endParaRPr lang="en-US" sz="2000" dirty="0" smtClean="0"/>
          </a:p>
          <a:p>
            <a:pPr>
              <a:buFont typeface="Wingdings" panose="05000000000000000000" pitchFamily="2" charset="2"/>
              <a:buChar char="Ø"/>
            </a:pPr>
            <a:r>
              <a:rPr lang="en-US" sz="1800" dirty="0" smtClean="0"/>
              <a:t>Provide BI resource information to consumers, service providers, case managers, stakeholders, and caregivers</a:t>
            </a:r>
          </a:p>
          <a:p>
            <a:pPr>
              <a:buFont typeface="Wingdings" panose="05000000000000000000" pitchFamily="2" charset="2"/>
              <a:buChar char="Ø"/>
            </a:pPr>
            <a:r>
              <a:rPr lang="en-US" sz="1800" dirty="0" smtClean="0"/>
              <a:t>Provide case management services for complex care cases both in-state and out-of-state</a:t>
            </a:r>
          </a:p>
          <a:p>
            <a:pPr>
              <a:buFont typeface="Wingdings" panose="05000000000000000000" pitchFamily="2" charset="2"/>
              <a:buChar char="Ø"/>
            </a:pPr>
            <a:r>
              <a:rPr lang="en-US" sz="1800" dirty="0" smtClean="0"/>
              <a:t>Provide ongoing support towards all collaboration efforts with advocates, stakeholders, service providers, other state agencies</a:t>
            </a:r>
          </a:p>
          <a:p>
            <a:pPr>
              <a:buFont typeface="Wingdings" panose="05000000000000000000" pitchFamily="2" charset="2"/>
              <a:buChar char="Ø"/>
            </a:pPr>
            <a:r>
              <a:rPr lang="en-US" sz="1800" dirty="0" smtClean="0"/>
              <a:t>Sit as DMAS representative on the Virginia Brain Injury Council (VBIC)</a:t>
            </a:r>
          </a:p>
          <a:p>
            <a:pPr>
              <a:buFont typeface="Wingdings" panose="05000000000000000000" pitchFamily="2" charset="2"/>
              <a:buChar char="Ø"/>
            </a:pPr>
            <a:r>
              <a:rPr lang="en-US" sz="1800" dirty="0" smtClean="0"/>
              <a:t>Obtain/research info regarding neurobehavioral NF based programs (discussion with other state programs, NF based</a:t>
            </a:r>
            <a:r>
              <a:rPr lang="en-US" sz="2000" dirty="0" smtClean="0"/>
              <a:t>)</a:t>
            </a:r>
          </a:p>
          <a:p>
            <a:pPr marL="0" indent="0">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DMAS Current Provisions </a:t>
            </a:r>
            <a:endParaRPr lang="en-US" dirty="0"/>
          </a:p>
        </p:txBody>
      </p:sp>
      <p:sp>
        <p:nvSpPr>
          <p:cNvPr id="3" name="Content Placeholder 2"/>
          <p:cNvSpPr>
            <a:spLocks noGrp="1"/>
          </p:cNvSpPr>
          <p:nvPr>
            <p:ph idx="1"/>
          </p:nvPr>
        </p:nvSpPr>
        <p:spPr>
          <a:xfrm>
            <a:off x="457200" y="1905000"/>
            <a:ext cx="8229600" cy="4525963"/>
          </a:xfrm>
        </p:spPr>
        <p:txBody>
          <a:bodyPr/>
          <a:lstStyle/>
          <a:p>
            <a:pPr>
              <a:buFont typeface="Wingdings" panose="05000000000000000000" pitchFamily="2" charset="2"/>
              <a:buChar char="Ø"/>
            </a:pPr>
            <a:r>
              <a:rPr lang="en-US" sz="1800" dirty="0" smtClean="0"/>
              <a:t>Virginia Medicaid provides services to BI individuals through various waivers:</a:t>
            </a:r>
          </a:p>
          <a:p>
            <a:pPr>
              <a:buFont typeface="Wingdings" panose="05000000000000000000" pitchFamily="2" charset="2"/>
              <a:buChar char="Ø"/>
            </a:pPr>
            <a:endParaRPr lang="en-US" sz="1050" dirty="0" smtClean="0"/>
          </a:p>
          <a:p>
            <a:pPr lvl="1">
              <a:buFont typeface="Arial" panose="020B0604020202020204" pitchFamily="34" charset="0"/>
              <a:buChar char="•"/>
            </a:pPr>
            <a:r>
              <a:rPr lang="en-US" sz="1800" b="1" dirty="0" smtClean="0"/>
              <a:t>EDCD Waiver </a:t>
            </a:r>
            <a:r>
              <a:rPr lang="en-US" sz="1600" dirty="0" smtClean="0"/>
              <a:t>(ADHC, Medication Monitoring, PC, Respite, PERS, Service Facilitation, Skilled Respite, Transition Services)</a:t>
            </a:r>
          </a:p>
          <a:p>
            <a:pPr lvl="1">
              <a:buFont typeface="Arial" panose="020B0604020202020204" pitchFamily="34" charset="0"/>
              <a:buChar char="•"/>
            </a:pPr>
            <a:r>
              <a:rPr lang="en-US" sz="1800" b="1" dirty="0" smtClean="0"/>
              <a:t>DD Waiver </a:t>
            </a:r>
            <a:r>
              <a:rPr lang="en-US" sz="1600" dirty="0" smtClean="0"/>
              <a:t>(CM, Crisis Stabilization, Day Support, EM, Family/Caregiver Training, Medication Monitoring, PC, PERS, Prevocational Services, Respite, Service Facilitation, Skilled Nursing, Supported Employment, AT, Therapeutic Consultation, Transition Services) </a:t>
            </a:r>
          </a:p>
          <a:p>
            <a:pPr lvl="1">
              <a:buFont typeface="Arial" panose="020B0604020202020204" pitchFamily="34" charset="0"/>
              <a:buChar char="•"/>
            </a:pPr>
            <a:r>
              <a:rPr lang="en-US" sz="1800" b="1" dirty="0" smtClean="0"/>
              <a:t>ID Waiver </a:t>
            </a:r>
            <a:r>
              <a:rPr lang="en-US" sz="1600" dirty="0" smtClean="0"/>
              <a:t>(AT, CM, EM, Crisis Stabilization, Day Support, Medication Monitoring, PC, PERS, Prevocational Services, Respite, Service Facilitation, Skilled Nursing, Supported Employment, Therapeutic Consultation, Transition Services)</a:t>
            </a:r>
          </a:p>
          <a:p>
            <a:pPr lvl="1">
              <a:buFont typeface="Arial" panose="020B0604020202020204" pitchFamily="34" charset="0"/>
              <a:buChar char="•"/>
            </a:pPr>
            <a:r>
              <a:rPr lang="en-US" sz="1800" b="1" dirty="0" smtClean="0"/>
              <a:t>Tech Waiver </a:t>
            </a:r>
            <a:r>
              <a:rPr lang="en-US" sz="1600" dirty="0" smtClean="0"/>
              <a:t>(AT, Nursing, PC, PERS, Pvt. Duty Nursing, Transition Services)</a:t>
            </a:r>
            <a:endParaRPr lang="en-US" sz="16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solidFill>
                  <a:srgbClr val="92D050"/>
                </a:solidFill>
              </a:rPr>
              <a:t/>
            </a:r>
            <a:br>
              <a:rPr lang="en-US" sz="2400" dirty="0" smtClean="0">
                <a:solidFill>
                  <a:srgbClr val="92D050"/>
                </a:solidFill>
              </a:rPr>
            </a:br>
            <a:r>
              <a:rPr lang="en-US" sz="2400" dirty="0" smtClean="0">
                <a:solidFill>
                  <a:srgbClr val="92D050"/>
                </a:solidFill>
              </a:rPr>
              <a:t>BI </a:t>
            </a:r>
            <a:r>
              <a:rPr lang="en-US" sz="2400" dirty="0">
                <a:solidFill>
                  <a:srgbClr val="92D050"/>
                </a:solidFill>
              </a:rPr>
              <a:t>Individuals Distribution Across </a:t>
            </a:r>
            <a:r>
              <a:rPr lang="en-US" sz="2400" dirty="0" smtClean="0">
                <a:solidFill>
                  <a:srgbClr val="92D050"/>
                </a:solidFill>
              </a:rPr>
              <a:t>Waivers </a:t>
            </a:r>
            <a:r>
              <a:rPr lang="en-US" sz="2400" dirty="0">
                <a:solidFill>
                  <a:srgbClr val="92D050"/>
                </a:solidFill>
              </a:rPr>
              <a:t>SFY11-SFY14</a:t>
            </a:r>
            <a:r>
              <a:rPr lang="en-US" sz="2000" dirty="0">
                <a:solidFill>
                  <a:srgbClr val="92D050"/>
                </a:solidFill>
              </a:rPr>
              <a:t/>
            </a:r>
            <a:br>
              <a:rPr lang="en-US" sz="2000" dirty="0">
                <a:solidFill>
                  <a:srgbClr val="92D050"/>
                </a:solidFill>
              </a:rPr>
            </a:br>
            <a:endParaRPr lang="en-US" sz="2000" dirty="0">
              <a:solidFill>
                <a:srgbClr val="92D05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746919884"/>
              </p:ext>
            </p:extLst>
          </p:nvPr>
        </p:nvGraphicFramePr>
        <p:xfrm>
          <a:off x="457200" y="17526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38578429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143000"/>
            <a:ext cx="8229600" cy="685800"/>
          </a:xfrm>
        </p:spPr>
        <p:txBody>
          <a:bodyPr/>
          <a:lstStyle/>
          <a:p>
            <a:r>
              <a:rPr lang="en-US" sz="2400" dirty="0" smtClean="0">
                <a:solidFill>
                  <a:srgbClr val="92D050"/>
                </a:solidFill>
              </a:rPr>
              <a:t/>
            </a:r>
            <a:br>
              <a:rPr lang="en-US" sz="2400" dirty="0" smtClean="0">
                <a:solidFill>
                  <a:srgbClr val="92D050"/>
                </a:solidFill>
              </a:rPr>
            </a:br>
            <a:r>
              <a:rPr lang="en-US" sz="2400" dirty="0" smtClean="0">
                <a:solidFill>
                  <a:srgbClr val="92D050"/>
                </a:solidFill>
              </a:rPr>
              <a:t>BI </a:t>
            </a:r>
            <a:r>
              <a:rPr lang="en-US" sz="2400" dirty="0">
                <a:solidFill>
                  <a:srgbClr val="92D050"/>
                </a:solidFill>
              </a:rPr>
              <a:t>Individual Distribution Across Locality SFY11- SFY14</a:t>
            </a:r>
            <a:r>
              <a:rPr lang="en-US" dirty="0">
                <a:solidFill>
                  <a:schemeClr val="tx2"/>
                </a:solidFill>
              </a:rPr>
              <a:t/>
            </a:r>
            <a:br>
              <a:rPr lang="en-US" dirty="0">
                <a:solidFill>
                  <a:schemeClr val="tx2"/>
                </a:solidFill>
              </a:rPr>
            </a:br>
            <a:endParaRPr lang="en-US" dirty="0"/>
          </a:p>
        </p:txBody>
      </p:sp>
      <p:pic>
        <p:nvPicPr>
          <p:cNvPr id="3076" name="Picture 4"/>
          <p:cNvPicPr>
            <a:picLocks noGrp="1" noChangeAspect="1" noChangeArrowheads="1"/>
          </p:cNvPicPr>
          <p:nvPr>
            <p:ph sz="half" idx="1"/>
          </p:nvPr>
        </p:nvPicPr>
        <p:blipFill>
          <a:blip r:embed="rId3" cstate="print">
            <a:extLst>
              <a:ext uri="{28A0092B-C50C-407E-A947-70E740481C1C}">
                <a14:useLocalDpi xmlns:a14="http://schemas.microsoft.com/office/drawing/2010/main" xmlns="" val="0"/>
              </a:ext>
            </a:extLst>
          </a:blip>
          <a:stretch>
            <a:fillRect/>
          </a:stretch>
        </p:blipFill>
        <p:spPr bwMode="auto">
          <a:xfrm>
            <a:off x="990600" y="1905000"/>
            <a:ext cx="6858000" cy="3657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9" name="Content Placeholder 8"/>
          <p:cNvSpPr>
            <a:spLocks noGrp="1"/>
          </p:cNvSpPr>
          <p:nvPr>
            <p:ph sz="half" idx="2"/>
          </p:nvPr>
        </p:nvSpPr>
        <p:spPr>
          <a:xfrm>
            <a:off x="228600" y="6096000"/>
            <a:ext cx="8458200" cy="228600"/>
          </a:xfrm>
        </p:spPr>
        <p:txBody>
          <a:bodyPr/>
          <a:lstStyle/>
          <a:p>
            <a:pPr marL="0" indent="0">
              <a:buNone/>
            </a:pPr>
            <a:r>
              <a:rPr lang="en-US" sz="800" dirty="0" smtClean="0">
                <a:solidFill>
                  <a:schemeClr val="tx1"/>
                </a:solidFill>
              </a:rPr>
              <a:t>		Data </a:t>
            </a:r>
            <a:r>
              <a:rPr lang="en-US" sz="800" dirty="0">
                <a:solidFill>
                  <a:schemeClr val="tx1"/>
                </a:solidFill>
              </a:rPr>
              <a:t>is pulled from SFY11-SFY14 </a:t>
            </a:r>
            <a:r>
              <a:rPr lang="en-US" sz="800" dirty="0" smtClean="0">
                <a:solidFill>
                  <a:schemeClr val="tx1"/>
                </a:solidFill>
              </a:rPr>
              <a:t>Claim File    No </a:t>
            </a:r>
            <a:r>
              <a:rPr lang="en-US" sz="800" dirty="0">
                <a:solidFill>
                  <a:schemeClr val="tx1"/>
                </a:solidFill>
              </a:rPr>
              <a:t>data for counties in white color</a:t>
            </a:r>
          </a:p>
          <a:p>
            <a:pPr marL="0" indent="0">
              <a:buNone/>
            </a:pPr>
            <a:endParaRPr lang="en-US" dirty="0">
              <a:solidFill>
                <a:schemeClr val="tx1"/>
              </a:solidFill>
            </a:endParaRPr>
          </a:p>
        </p:txBody>
      </p:sp>
    </p:spTree>
    <p:extLst>
      <p:ext uri="{BB962C8B-B14F-4D97-AF65-F5344CB8AC3E}">
        <p14:creationId xmlns:p14="http://schemas.microsoft.com/office/powerpoint/2010/main" xmlns="" val="3602274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DMAS Contact Information</a:t>
            </a:r>
            <a:endParaRPr lang="en-US" dirty="0"/>
          </a:p>
        </p:txBody>
      </p:sp>
      <p:sp>
        <p:nvSpPr>
          <p:cNvPr id="3" name="Content Placeholder 2"/>
          <p:cNvSpPr>
            <a:spLocks noGrp="1"/>
          </p:cNvSpPr>
          <p:nvPr>
            <p:ph idx="1"/>
          </p:nvPr>
        </p:nvSpPr>
        <p:spPr>
          <a:xfrm>
            <a:off x="457200" y="1828800"/>
            <a:ext cx="8229600" cy="4572000"/>
          </a:xfrm>
        </p:spPr>
        <p:txBody>
          <a:bodyPr/>
          <a:lstStyle/>
          <a:p>
            <a:pPr marL="0" indent="0">
              <a:buNone/>
            </a:pPr>
            <a:r>
              <a:rPr lang="en-US" sz="2400" dirty="0" smtClean="0"/>
              <a:t>Web Portal: </a:t>
            </a:r>
            <a:r>
              <a:rPr lang="en-US" sz="2400" b="1" dirty="0" smtClean="0">
                <a:hlinkClick r:id="rId3"/>
              </a:rPr>
              <a:t>www.virginiamedicaid.dmas.virginia.gov</a:t>
            </a:r>
            <a:endParaRPr lang="en-US" sz="2400" b="1" dirty="0" smtClean="0"/>
          </a:p>
          <a:p>
            <a:pPr marL="0" indent="0">
              <a:buNone/>
            </a:pPr>
            <a:endParaRPr lang="en-US" sz="2400" dirty="0" smtClean="0"/>
          </a:p>
          <a:p>
            <a:pPr marL="0" indent="0">
              <a:buNone/>
            </a:pPr>
            <a:r>
              <a:rPr lang="en-US" sz="2400" dirty="0" smtClean="0"/>
              <a:t>DMAS Helpline:</a:t>
            </a:r>
          </a:p>
          <a:p>
            <a:pPr marL="0" indent="0">
              <a:buNone/>
            </a:pPr>
            <a:r>
              <a:rPr lang="en-US" sz="2400" b="1" dirty="0" smtClean="0">
                <a:solidFill>
                  <a:schemeClr val="accent1">
                    <a:lumMod val="75000"/>
                  </a:schemeClr>
                </a:solidFill>
              </a:rPr>
              <a:t>1/800/552/8627</a:t>
            </a:r>
          </a:p>
          <a:p>
            <a:pPr marL="0" indent="0">
              <a:buNone/>
            </a:pPr>
            <a:endParaRPr lang="en-US" sz="2400" b="1" dirty="0" smtClean="0">
              <a:solidFill>
                <a:schemeClr val="accent1">
                  <a:lumMod val="75000"/>
                </a:schemeClr>
              </a:solidFill>
            </a:endParaRPr>
          </a:p>
          <a:p>
            <a:pPr marL="0" indent="0">
              <a:buNone/>
            </a:pPr>
            <a:r>
              <a:rPr lang="en-US" sz="2400" dirty="0" smtClean="0"/>
              <a:t>Division of Long Term Care</a:t>
            </a:r>
          </a:p>
          <a:p>
            <a:pPr marL="0" indent="0">
              <a:buNone/>
            </a:pPr>
            <a:r>
              <a:rPr lang="en-US" sz="2400" dirty="0" smtClean="0"/>
              <a:t>Barbara R. Seymour, BSW</a:t>
            </a:r>
          </a:p>
          <a:p>
            <a:pPr marL="0" indent="0">
              <a:buNone/>
            </a:pPr>
            <a:r>
              <a:rPr lang="en-US" sz="2400" dirty="0" smtClean="0"/>
              <a:t>Health Care Compliance Specialist</a:t>
            </a:r>
          </a:p>
          <a:p>
            <a:pPr marL="0" indent="0">
              <a:buNone/>
            </a:pPr>
            <a:r>
              <a:rPr lang="en-US" sz="2400" b="1" dirty="0" smtClean="0">
                <a:hlinkClick r:id="rId4"/>
              </a:rPr>
              <a:t>Barbara.seymour@dmas.virginia.gov</a:t>
            </a:r>
            <a:r>
              <a:rPr lang="en-US" sz="2400" b="1" dirty="0" smtClean="0"/>
              <a:t> </a:t>
            </a:r>
            <a:endParaRPr lang="en-US" sz="2400"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dwd50572\Pictures\destiny.jpg"/>
          <p:cNvPicPr>
            <a:picLocks noGrp="1" noChangeAspect="1" noChangeArrowheads="1"/>
          </p:cNvPicPr>
          <p:nvPr>
            <p:ph sz="half" idx="2"/>
          </p:nvPr>
        </p:nvPicPr>
        <p:blipFill>
          <a:blip r:embed="rId3" cstate="print">
            <a:extLst>
              <a:ext uri="{28A0092B-C50C-407E-A947-70E740481C1C}">
                <a14:useLocalDpi xmlns:a14="http://schemas.microsoft.com/office/drawing/2010/main" xmlns="" val="0"/>
              </a:ext>
            </a:extLst>
          </a:blip>
          <a:stretch>
            <a:fillRect/>
          </a:stretch>
        </p:blipFill>
        <p:spPr bwMode="auto">
          <a:xfrm>
            <a:off x="58273" y="2133600"/>
            <a:ext cx="4499606" cy="35814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xmlns="">
                <a:solidFill>
                  <a:srgbClr val="FFFFFF"/>
                </a:solidFill>
              </a14:hiddenFill>
            </a:ext>
          </a:extLst>
        </p:spPr>
      </p:pic>
      <p:sp>
        <p:nvSpPr>
          <p:cNvPr id="7" name="Content Placeholder 6"/>
          <p:cNvSpPr>
            <a:spLocks noGrp="1"/>
          </p:cNvSpPr>
          <p:nvPr>
            <p:ph sz="quarter" idx="4"/>
          </p:nvPr>
        </p:nvSpPr>
        <p:spPr/>
        <p:txBody>
          <a:bodyPr/>
          <a:lstStyle/>
          <a:p>
            <a:pPr marL="0" indent="0">
              <a:buNone/>
            </a:pPr>
            <a:r>
              <a:rPr lang="en-US" sz="3600" b="1" dirty="0" smtClean="0">
                <a:latin typeface="Vivaldi" panose="03020602050506090804" pitchFamily="66" charset="0"/>
              </a:rPr>
              <a:t>Nobody can go back and start a new beginning, but anyone can start today and make a new ending.</a:t>
            </a:r>
          </a:p>
          <a:p>
            <a:pPr marL="0" indent="0">
              <a:buNone/>
            </a:pPr>
            <a:r>
              <a:rPr lang="en-US" sz="3600" b="1" dirty="0" smtClean="0">
                <a:latin typeface="Vivaldi" panose="03020602050506090804" pitchFamily="66" charset="0"/>
              </a:rPr>
              <a:t>~Maria Robinson</a:t>
            </a:r>
            <a:endParaRPr lang="en-US" sz="3600" b="1" dirty="0">
              <a:latin typeface="Vivaldi" panose="03020602050506090804" pitchFamily="66"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p:txBody>
          <a:bodyPr/>
          <a:lstStyle/>
          <a:p>
            <a:r>
              <a:rPr lang="en-US" dirty="0" smtClean="0"/>
              <a:t>Acronyms</a:t>
            </a:r>
            <a:endParaRPr lang="en-US" dirty="0"/>
          </a:p>
        </p:txBody>
      </p:sp>
      <p:sp>
        <p:nvSpPr>
          <p:cNvPr id="17" name="Content Placeholder 16"/>
          <p:cNvSpPr>
            <a:spLocks noGrp="1"/>
          </p:cNvSpPr>
          <p:nvPr>
            <p:ph idx="1"/>
          </p:nvPr>
        </p:nvSpPr>
        <p:spPr>
          <a:xfrm>
            <a:off x="457200" y="1940103"/>
            <a:ext cx="8229600" cy="4689297"/>
          </a:xfrm>
        </p:spPr>
        <p:txBody>
          <a:bodyPr/>
          <a:lstStyle/>
          <a:p>
            <a:r>
              <a:rPr lang="en-US" sz="1400" dirty="0" smtClean="0"/>
              <a:t>ADHC-Adult Day Health Care</a:t>
            </a:r>
          </a:p>
          <a:p>
            <a:r>
              <a:rPr lang="en-US" sz="1400" dirty="0" smtClean="0"/>
              <a:t>AT-Assistive Technology </a:t>
            </a:r>
          </a:p>
          <a:p>
            <a:r>
              <a:rPr lang="en-US" sz="1400" dirty="0" smtClean="0"/>
              <a:t>BIAV-Brain Injury Association of Virginia</a:t>
            </a:r>
          </a:p>
          <a:p>
            <a:r>
              <a:rPr lang="en-US" sz="1400" dirty="0" smtClean="0"/>
              <a:t>CM-Case Management</a:t>
            </a:r>
          </a:p>
          <a:p>
            <a:r>
              <a:rPr lang="en-US" sz="1400" dirty="0" smtClean="0"/>
              <a:t>DARS-Department of Aging and Rehabilitation Services</a:t>
            </a:r>
          </a:p>
          <a:p>
            <a:r>
              <a:rPr lang="en-US" sz="1400" dirty="0" smtClean="0"/>
              <a:t>DBHDS-Department of Behavioral Health &amp; Developmental Services</a:t>
            </a:r>
          </a:p>
          <a:p>
            <a:r>
              <a:rPr lang="en-US" sz="1400" dirty="0" smtClean="0"/>
              <a:t>DD-Individual and Family Developmental Disabilities (DD) Support Waiver</a:t>
            </a:r>
          </a:p>
          <a:p>
            <a:r>
              <a:rPr lang="en-US" sz="1400" dirty="0" smtClean="0"/>
              <a:t>DMAS-Department of Medical Assistance Services</a:t>
            </a:r>
          </a:p>
          <a:p>
            <a:r>
              <a:rPr lang="en-US" sz="1400" dirty="0" smtClean="0"/>
              <a:t>EDCD-Elderly or Disabled Consumer Directed Waiver</a:t>
            </a:r>
          </a:p>
          <a:p>
            <a:r>
              <a:rPr lang="en-US" sz="1400" dirty="0" smtClean="0"/>
              <a:t>EM Environmental Modifications</a:t>
            </a:r>
          </a:p>
          <a:p>
            <a:r>
              <a:rPr lang="en-US" sz="1400" dirty="0" smtClean="0"/>
              <a:t>GA-General Assembly</a:t>
            </a:r>
          </a:p>
          <a:p>
            <a:r>
              <a:rPr lang="en-US" sz="1400" dirty="0" smtClean="0"/>
              <a:t>JLARC-Joint Legislative Audit and Review Commission</a:t>
            </a:r>
          </a:p>
          <a:p>
            <a:r>
              <a:rPr lang="en-US" sz="1400" dirty="0" smtClean="0"/>
              <a:t>JCHC-Joint Commission on Health Care</a:t>
            </a:r>
          </a:p>
          <a:p>
            <a:r>
              <a:rPr lang="en-US" sz="1400" dirty="0" smtClean="0"/>
              <a:t>NF-Nursing Facility</a:t>
            </a:r>
          </a:p>
          <a:p>
            <a:r>
              <a:rPr lang="en-US" sz="1400" dirty="0" smtClean="0"/>
              <a:t>TBI/BI-Traumatic Brain Injury/Brain Injury</a:t>
            </a:r>
          </a:p>
          <a:p>
            <a:r>
              <a:rPr lang="en-US" sz="1400" dirty="0" smtClean="0"/>
              <a:t>VBIC-Virginia Brain Injury Council</a:t>
            </a:r>
            <a:endParaRPr lang="en-US" sz="1400" dirty="0"/>
          </a:p>
        </p:txBody>
      </p:sp>
      <p:sp>
        <p:nvSpPr>
          <p:cNvPr id="11284" name="Rectangle 20"/>
          <p:cNvSpPr>
            <a:spLocks noChangeArrowheads="1"/>
          </p:cNvSpPr>
          <p:nvPr/>
        </p:nvSpPr>
        <p:spPr bwMode="auto">
          <a:xfrm>
            <a:off x="0" y="0"/>
            <a:ext cx="9144000" cy="1066800"/>
          </a:xfrm>
          <a:prstGeom prst="rect">
            <a:avLst/>
          </a:prstGeom>
          <a:solidFill>
            <a:schemeClr val="bg1"/>
          </a:solidFill>
          <a:ln w="9525">
            <a:solidFill>
              <a:schemeClr val="tx1"/>
            </a:solidFill>
            <a:miter lim="800000"/>
            <a:headEnd/>
            <a:tailEnd/>
          </a:ln>
          <a:effectLst/>
        </p:spPr>
        <p:txBody>
          <a:bodyPr wrap="none" anchor="ctr"/>
          <a:lstStyle/>
          <a:p>
            <a:endParaRPr lang="en-US" dirty="0"/>
          </a:p>
        </p:txBody>
      </p:sp>
      <p:sp>
        <p:nvSpPr>
          <p:cNvPr id="11281" name="Rectangle 17"/>
          <p:cNvSpPr>
            <a:spLocks noChangeArrowheads="1"/>
          </p:cNvSpPr>
          <p:nvPr/>
        </p:nvSpPr>
        <p:spPr bwMode="auto">
          <a:xfrm>
            <a:off x="0" y="6400800"/>
            <a:ext cx="9144000" cy="457200"/>
          </a:xfrm>
          <a:prstGeom prst="rect">
            <a:avLst/>
          </a:prstGeom>
          <a:solidFill>
            <a:srgbClr val="66AE20"/>
          </a:solidFill>
          <a:ln w="9525">
            <a:noFill/>
            <a:miter lim="800000"/>
            <a:headEnd/>
            <a:tailEnd/>
          </a:ln>
          <a:effectLst/>
        </p:spPr>
        <p:txBody>
          <a:bodyPr wrap="none" anchor="ctr"/>
          <a:lstStyle/>
          <a:p>
            <a:endParaRPr lang="en-US" dirty="0"/>
          </a:p>
        </p:txBody>
      </p:sp>
      <p:sp>
        <p:nvSpPr>
          <p:cNvPr id="11268" name="Rectangle 4"/>
          <p:cNvSpPr>
            <a:spLocks noChangeArrowheads="1"/>
          </p:cNvSpPr>
          <p:nvPr/>
        </p:nvSpPr>
        <p:spPr bwMode="auto">
          <a:xfrm>
            <a:off x="0" y="0"/>
            <a:ext cx="9144000" cy="152400"/>
          </a:xfrm>
          <a:prstGeom prst="rect">
            <a:avLst/>
          </a:prstGeom>
          <a:solidFill>
            <a:srgbClr val="66AE20"/>
          </a:solidFill>
          <a:ln w="9525">
            <a:noFill/>
            <a:miter lim="800000"/>
            <a:headEnd/>
            <a:tailEnd/>
          </a:ln>
          <a:effectLst/>
        </p:spPr>
        <p:txBody>
          <a:bodyPr wrap="none" anchor="ctr"/>
          <a:lstStyle/>
          <a:p>
            <a:endParaRPr lang="en-US" dirty="0"/>
          </a:p>
        </p:txBody>
      </p:sp>
      <p:sp>
        <p:nvSpPr>
          <p:cNvPr id="11286" name="Rectangle 22"/>
          <p:cNvSpPr>
            <a:spLocks noChangeArrowheads="1"/>
          </p:cNvSpPr>
          <p:nvPr/>
        </p:nvSpPr>
        <p:spPr bwMode="auto">
          <a:xfrm>
            <a:off x="8534400" y="6573838"/>
            <a:ext cx="204788" cy="176212"/>
          </a:xfrm>
          <a:prstGeom prst="rect">
            <a:avLst/>
          </a:prstGeom>
          <a:noFill/>
          <a:ln w="9525">
            <a:noFill/>
            <a:miter lim="800000"/>
            <a:headEnd/>
            <a:tailEnd/>
          </a:ln>
          <a:effectLst/>
        </p:spPr>
        <p:txBody>
          <a:bodyPr wrap="none" anchor="ctr"/>
          <a:lstStyle/>
          <a:p>
            <a:pPr algn="ctr"/>
            <a:fld id="{0C6EBCC7-F6B5-4F0D-99F0-3C48256BF457}" type="slidenum">
              <a:rPr lang="en-US" sz="1000">
                <a:solidFill>
                  <a:schemeClr val="bg1"/>
                </a:solidFill>
                <a:latin typeface="Times" charset="0"/>
              </a:rPr>
              <a:pPr algn="ctr"/>
              <a:t>2</a:t>
            </a:fld>
            <a:endParaRPr lang="en-US" sz="1000" dirty="0">
              <a:solidFill>
                <a:schemeClr val="bg1"/>
              </a:solidFill>
              <a:latin typeface="Times" charset="0"/>
            </a:endParaRPr>
          </a:p>
        </p:txBody>
      </p:sp>
      <p:pic>
        <p:nvPicPr>
          <p:cNvPr id="11288" name="Picture 24" descr="VITA logo"/>
          <p:cNvPicPr>
            <a:picLocks noChangeAspect="1" noChangeArrowheads="1"/>
          </p:cNvPicPr>
          <p:nvPr/>
        </p:nvPicPr>
        <p:blipFill>
          <a:blip r:embed="rId3" cstate="print"/>
          <a:stretch>
            <a:fillRect/>
          </a:stretch>
        </p:blipFill>
        <p:spPr bwMode="auto">
          <a:xfrm>
            <a:off x="381000" y="228600"/>
            <a:ext cx="1371600" cy="711199"/>
          </a:xfrm>
          <a:prstGeom prst="rect">
            <a:avLst/>
          </a:prstGeom>
          <a:noFill/>
        </p:spPr>
      </p:pic>
      <p:pic>
        <p:nvPicPr>
          <p:cNvPr id="11289" name="Picture 25"/>
          <p:cNvPicPr>
            <a:picLocks noChangeAspect="1" noChangeArrowheads="1"/>
          </p:cNvPicPr>
          <p:nvPr/>
        </p:nvPicPr>
        <p:blipFill>
          <a:blip r:embed="rId4" cstate="print">
            <a:clrChange>
              <a:clrFrom>
                <a:srgbClr val="FFF7CE"/>
              </a:clrFrom>
              <a:clrTo>
                <a:srgbClr val="FFF7CE">
                  <a:alpha val="0"/>
                </a:srgbClr>
              </a:clrTo>
            </a:clrChange>
            <a:lum contrast="6000"/>
          </a:blip>
          <a:srcRect/>
          <a:stretch>
            <a:fillRect/>
          </a:stretch>
        </p:blipFill>
        <p:spPr bwMode="auto">
          <a:xfrm>
            <a:off x="8001000" y="249892"/>
            <a:ext cx="685800" cy="689907"/>
          </a:xfrm>
          <a:prstGeom prst="rect">
            <a:avLst/>
          </a:prstGeom>
          <a:noFill/>
          <a:ln w="9525">
            <a:noFill/>
            <a:miter lim="800000"/>
            <a:headEnd/>
            <a:tailEnd/>
          </a:ln>
          <a:effectLst/>
        </p:spPr>
      </p:pic>
      <p:sp>
        <p:nvSpPr>
          <p:cNvPr id="13" name="TextBox 12"/>
          <p:cNvSpPr txBox="1"/>
          <p:nvPr/>
        </p:nvSpPr>
        <p:spPr>
          <a:xfrm>
            <a:off x="1905000" y="457200"/>
            <a:ext cx="5715000" cy="400110"/>
          </a:xfrm>
          <a:prstGeom prst="rect">
            <a:avLst/>
          </a:prstGeom>
          <a:noFill/>
        </p:spPr>
        <p:txBody>
          <a:bodyPr wrap="square" rtlCol="0">
            <a:spAutoFit/>
          </a:bodyPr>
          <a:lstStyle/>
          <a:p>
            <a:pPr algn="ctr"/>
            <a:r>
              <a:rPr lang="en-US" sz="2000" b="1" i="1" dirty="0" smtClean="0">
                <a:solidFill>
                  <a:schemeClr val="accent2"/>
                </a:solidFill>
              </a:rPr>
              <a:t>Department of Medical Assistance Services</a:t>
            </a:r>
            <a:endParaRPr lang="en-US" sz="2000" b="1" i="1" dirty="0">
              <a:solidFill>
                <a:schemeClr val="accent2"/>
              </a:solidFill>
            </a:endParaRPr>
          </a:p>
        </p:txBody>
      </p:sp>
      <p:sp>
        <p:nvSpPr>
          <p:cNvPr id="14" name="Text Box 18"/>
          <p:cNvSpPr txBox="1">
            <a:spLocks noChangeArrowheads="1"/>
          </p:cNvSpPr>
          <p:nvPr/>
        </p:nvSpPr>
        <p:spPr bwMode="auto">
          <a:xfrm>
            <a:off x="457200" y="6445250"/>
            <a:ext cx="3505200" cy="369332"/>
          </a:xfrm>
          <a:prstGeom prst="rect">
            <a:avLst/>
          </a:prstGeom>
          <a:noFill/>
          <a:ln w="9525">
            <a:noFill/>
            <a:miter lim="800000"/>
            <a:headEnd/>
            <a:tailEnd/>
          </a:ln>
          <a:effectLst/>
        </p:spPr>
        <p:txBody>
          <a:bodyPr wrap="square">
            <a:spAutoFit/>
          </a:bodyPr>
          <a:lstStyle/>
          <a:p>
            <a:pPr>
              <a:spcBef>
                <a:spcPct val="50000"/>
              </a:spcBef>
            </a:pPr>
            <a:r>
              <a:rPr lang="en-US" dirty="0" smtClean="0">
                <a:latin typeface="Arial" pitchFamily="34" charset="0"/>
                <a:cs typeface="Arial" pitchFamily="34" charset="0"/>
              </a:rPr>
              <a:t>http://dmasva.dmas.virginia.gov</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Neurobehavioral Challenge…</a:t>
            </a:r>
            <a:endParaRPr lang="en-US" dirty="0"/>
          </a:p>
        </p:txBody>
      </p:sp>
      <p:sp>
        <p:nvSpPr>
          <p:cNvPr id="3" name="Content Placeholder 2"/>
          <p:cNvSpPr>
            <a:spLocks noGrp="1"/>
          </p:cNvSpPr>
          <p:nvPr>
            <p:ph idx="1"/>
          </p:nvPr>
        </p:nvSpPr>
        <p:spPr>
          <a:xfrm>
            <a:off x="457200" y="2209800"/>
            <a:ext cx="8229600" cy="4525963"/>
          </a:xfrm>
        </p:spPr>
        <p:txBody>
          <a:bodyPr/>
          <a:lstStyle/>
          <a:p>
            <a:pPr algn="just">
              <a:buFont typeface="Wingdings" panose="05000000000000000000" pitchFamily="2" charset="2"/>
              <a:buChar char="Ø"/>
            </a:pPr>
            <a:r>
              <a:rPr lang="en-US" sz="2400" dirty="0" smtClean="0"/>
              <a:t>The behavioral challenges resulting from a brain injury remain an under-recognized and under-treated issue in Virginia</a:t>
            </a:r>
          </a:p>
          <a:p>
            <a:pPr marL="0" indent="0">
              <a:buNone/>
            </a:pPr>
            <a:endParaRPr lang="en-US" sz="2400" dirty="0" smtClean="0"/>
          </a:p>
          <a:p>
            <a:pPr>
              <a:buFont typeface="Wingdings" panose="05000000000000000000" pitchFamily="2" charset="2"/>
              <a:buChar char="Ø"/>
            </a:pPr>
            <a:r>
              <a:rPr lang="en-US" sz="2400" dirty="0" smtClean="0"/>
              <a:t>Behavioral deficits are a major impediment to the brain injury recovery process and impact an individual’s ability to engage in day to day societal expectations</a:t>
            </a:r>
          </a:p>
        </p:txBody>
      </p:sp>
    </p:spTree>
    <p:extLst>
      <p:ext uri="{BB962C8B-B14F-4D97-AF65-F5344CB8AC3E}">
        <p14:creationId xmlns:p14="http://schemas.microsoft.com/office/powerpoint/2010/main" xmlns="" val="2299451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Neurobehavioral Challenge</a:t>
            </a:r>
            <a:endParaRPr lang="en-US" dirty="0"/>
          </a:p>
        </p:txBody>
      </p:sp>
      <p:sp>
        <p:nvSpPr>
          <p:cNvPr id="3" name="Content Placeholder 2"/>
          <p:cNvSpPr>
            <a:spLocks noGrp="1"/>
          </p:cNvSpPr>
          <p:nvPr>
            <p:ph idx="1"/>
          </p:nvPr>
        </p:nvSpPr>
        <p:spPr>
          <a:xfrm>
            <a:off x="457200" y="1981200"/>
            <a:ext cx="8229600" cy="4525963"/>
          </a:xfrm>
        </p:spPr>
        <p:txBody>
          <a:bodyPr/>
          <a:lstStyle/>
          <a:p>
            <a:pPr lvl="0">
              <a:buFont typeface="Wingdings" panose="05000000000000000000" pitchFamily="2" charset="2"/>
              <a:buChar char="Ø"/>
            </a:pPr>
            <a:r>
              <a:rPr lang="en-US" sz="2400" dirty="0">
                <a:solidFill>
                  <a:srgbClr val="333399"/>
                </a:solidFill>
              </a:rPr>
              <a:t>Common behavioral challenges </a:t>
            </a:r>
            <a:r>
              <a:rPr lang="en-US" sz="2400" dirty="0" smtClean="0">
                <a:solidFill>
                  <a:srgbClr val="333399"/>
                </a:solidFill>
              </a:rPr>
              <a:t>include but are not limited to</a:t>
            </a:r>
            <a:r>
              <a:rPr lang="en-US" dirty="0" smtClean="0">
                <a:solidFill>
                  <a:srgbClr val="333399"/>
                </a:solidFill>
              </a:rPr>
              <a:t>:</a:t>
            </a:r>
          </a:p>
          <a:p>
            <a:pPr marL="0" lvl="0" indent="0">
              <a:buNone/>
            </a:pPr>
            <a:endParaRPr lang="en-US" dirty="0" smtClean="0">
              <a:solidFill>
                <a:srgbClr val="333399"/>
              </a:solidFill>
            </a:endParaRPr>
          </a:p>
          <a:p>
            <a:pPr lvl="1">
              <a:buFont typeface="Wingdings" panose="05000000000000000000" pitchFamily="2" charset="2"/>
              <a:buChar char="§"/>
            </a:pPr>
            <a:r>
              <a:rPr lang="en-US" dirty="0" smtClean="0">
                <a:solidFill>
                  <a:srgbClr val="333399"/>
                </a:solidFill>
              </a:rPr>
              <a:t>Assault, aggression to self, others, property</a:t>
            </a:r>
          </a:p>
          <a:p>
            <a:pPr lvl="1">
              <a:buFont typeface="Wingdings" panose="05000000000000000000" pitchFamily="2" charset="2"/>
              <a:buChar char="§"/>
            </a:pPr>
            <a:r>
              <a:rPr lang="en-US" dirty="0" smtClean="0">
                <a:solidFill>
                  <a:srgbClr val="333399"/>
                </a:solidFill>
              </a:rPr>
              <a:t>Resistance to care, non compliance</a:t>
            </a:r>
          </a:p>
          <a:p>
            <a:pPr lvl="1">
              <a:buFont typeface="Wingdings" panose="05000000000000000000" pitchFamily="2" charset="2"/>
              <a:buChar char="§"/>
            </a:pPr>
            <a:r>
              <a:rPr lang="en-US" dirty="0" smtClean="0">
                <a:solidFill>
                  <a:srgbClr val="333399"/>
                </a:solidFill>
              </a:rPr>
              <a:t>Agitation, disruptive, explosive</a:t>
            </a:r>
          </a:p>
          <a:p>
            <a:pPr lvl="1">
              <a:buFont typeface="Wingdings" panose="05000000000000000000" pitchFamily="2" charset="2"/>
              <a:buChar char="§"/>
            </a:pPr>
            <a:r>
              <a:rPr lang="en-US" dirty="0" smtClean="0">
                <a:solidFill>
                  <a:srgbClr val="333399"/>
                </a:solidFill>
              </a:rPr>
              <a:t>Impulsivity, elopement</a:t>
            </a:r>
            <a:r>
              <a:rPr lang="en-US" dirty="0">
                <a:solidFill>
                  <a:srgbClr val="333399"/>
                </a:solidFill>
              </a:rPr>
              <a:t>, </a:t>
            </a:r>
            <a:r>
              <a:rPr lang="en-US" dirty="0" smtClean="0">
                <a:solidFill>
                  <a:srgbClr val="333399"/>
                </a:solidFill>
              </a:rPr>
              <a:t>wandering</a:t>
            </a:r>
          </a:p>
          <a:p>
            <a:pPr lvl="1">
              <a:buFont typeface="Wingdings" panose="05000000000000000000" pitchFamily="2" charset="2"/>
              <a:buChar char="§"/>
            </a:pPr>
            <a:r>
              <a:rPr lang="en-US" dirty="0" smtClean="0">
                <a:solidFill>
                  <a:srgbClr val="333399"/>
                </a:solidFill>
              </a:rPr>
              <a:t>Limited </a:t>
            </a:r>
            <a:r>
              <a:rPr lang="en-US" dirty="0">
                <a:solidFill>
                  <a:srgbClr val="333399"/>
                </a:solidFill>
              </a:rPr>
              <a:t>self </a:t>
            </a:r>
            <a:r>
              <a:rPr lang="en-US" dirty="0" smtClean="0">
                <a:solidFill>
                  <a:srgbClr val="333399"/>
                </a:solidFill>
              </a:rPr>
              <a:t>awareness</a:t>
            </a:r>
          </a:p>
          <a:p>
            <a:pPr lvl="1">
              <a:buFont typeface="Wingdings" panose="05000000000000000000" pitchFamily="2" charset="2"/>
              <a:buChar char="§"/>
            </a:pPr>
            <a:r>
              <a:rPr lang="en-US" dirty="0" smtClean="0">
                <a:solidFill>
                  <a:srgbClr val="333399"/>
                </a:solidFill>
              </a:rPr>
              <a:t>Social disinhibition, provocative</a:t>
            </a:r>
            <a:endParaRPr lang="en-US" dirty="0">
              <a:solidFill>
                <a:srgbClr val="333399"/>
              </a:solidFill>
            </a:endParaRPr>
          </a:p>
          <a:p>
            <a:endParaRPr lang="en-US" dirty="0"/>
          </a:p>
        </p:txBody>
      </p:sp>
    </p:spTree>
    <p:extLst>
      <p:ext uri="{BB962C8B-B14F-4D97-AF65-F5344CB8AC3E}">
        <p14:creationId xmlns:p14="http://schemas.microsoft.com/office/powerpoint/2010/main" xmlns="" val="30582346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Neurobehavioral Challenge…</a:t>
            </a:r>
            <a:endParaRPr lang="en-US" dirty="0"/>
          </a:p>
        </p:txBody>
      </p:sp>
      <p:sp>
        <p:nvSpPr>
          <p:cNvPr id="3" name="Content Placeholder 2"/>
          <p:cNvSpPr>
            <a:spLocks noGrp="1"/>
          </p:cNvSpPr>
          <p:nvPr>
            <p:ph idx="1"/>
          </p:nvPr>
        </p:nvSpPr>
        <p:spPr>
          <a:xfrm>
            <a:off x="228600" y="2057401"/>
            <a:ext cx="8229600" cy="3809999"/>
          </a:xfrm>
        </p:spPr>
        <p:txBody>
          <a:bodyPr/>
          <a:lstStyle/>
          <a:p>
            <a:pPr algn="just">
              <a:buFont typeface="Wingdings" panose="05000000000000000000" pitchFamily="2" charset="2"/>
              <a:buChar char="Ø"/>
            </a:pPr>
            <a:r>
              <a:rPr lang="en-US" sz="2000" dirty="0" smtClean="0"/>
              <a:t>DMAS maintains a relationship with an out of state nursing and rehabilitation facility to meet the complex neurobehavioral needs of BI individuals who require nursing facility level of care that cannot be met in the Commonwealth (~300 facilities)</a:t>
            </a:r>
          </a:p>
          <a:p>
            <a:pPr marL="0" indent="0">
              <a:buNone/>
            </a:pPr>
            <a:endParaRPr lang="en-US" sz="2000" dirty="0" smtClean="0"/>
          </a:p>
          <a:p>
            <a:pPr lvl="0">
              <a:buFont typeface="Wingdings" panose="05000000000000000000" pitchFamily="2" charset="2"/>
              <a:buChar char="Ø"/>
            </a:pPr>
            <a:r>
              <a:rPr lang="en-US" sz="2000" dirty="0" smtClean="0"/>
              <a:t>Facility offers a higher skill set for staffing and program approach unique to NF’s to meet the behavioral issues of these individuals </a:t>
            </a:r>
          </a:p>
          <a:p>
            <a:pPr marL="0" lvl="0" indent="0">
              <a:buNone/>
            </a:pPr>
            <a:endParaRPr lang="en-US" sz="2400" dirty="0" smtClean="0"/>
          </a:p>
          <a:p>
            <a:pPr marL="0" indent="0">
              <a:buNone/>
            </a:pPr>
            <a:endParaRPr lang="en-US" sz="2400" dirty="0" smtClean="0"/>
          </a:p>
          <a:p>
            <a:endParaRPr lang="en-US" sz="2400" dirty="0"/>
          </a:p>
          <a:p>
            <a:endParaRPr lang="en-US" sz="2400" dirty="0"/>
          </a:p>
        </p:txBody>
      </p:sp>
    </p:spTree>
    <p:extLst>
      <p:ext uri="{BB962C8B-B14F-4D97-AF65-F5344CB8AC3E}">
        <p14:creationId xmlns:p14="http://schemas.microsoft.com/office/powerpoint/2010/main" xmlns="" val="28096274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Neurobehavioral Challenge</a:t>
            </a:r>
            <a:endParaRPr lang="en-US" dirty="0"/>
          </a:p>
        </p:txBody>
      </p:sp>
      <p:sp>
        <p:nvSpPr>
          <p:cNvPr id="3" name="Content Placeholder 2"/>
          <p:cNvSpPr>
            <a:spLocks noGrp="1"/>
          </p:cNvSpPr>
          <p:nvPr>
            <p:ph idx="1"/>
          </p:nvPr>
        </p:nvSpPr>
        <p:spPr>
          <a:xfrm>
            <a:off x="457200" y="1905000"/>
            <a:ext cx="8229600" cy="4525963"/>
          </a:xfrm>
        </p:spPr>
        <p:txBody>
          <a:bodyPr/>
          <a:lstStyle/>
          <a:p>
            <a:pPr lvl="0" algn="just">
              <a:buFont typeface="Wingdings" panose="05000000000000000000" pitchFamily="2" charset="2"/>
              <a:buChar char="Ø"/>
            </a:pPr>
            <a:endParaRPr lang="en-US" sz="2000" dirty="0" smtClean="0">
              <a:solidFill>
                <a:srgbClr val="333399"/>
              </a:solidFill>
            </a:endParaRPr>
          </a:p>
          <a:p>
            <a:pPr lvl="0" algn="just">
              <a:buFont typeface="Wingdings" panose="05000000000000000000" pitchFamily="2" charset="2"/>
              <a:buChar char="Ø"/>
            </a:pPr>
            <a:r>
              <a:rPr lang="en-US" sz="2000" dirty="0" smtClean="0">
                <a:solidFill>
                  <a:srgbClr val="333399"/>
                </a:solidFill>
              </a:rPr>
              <a:t>Safety </a:t>
            </a:r>
            <a:r>
              <a:rPr lang="en-US" sz="2000" dirty="0">
                <a:solidFill>
                  <a:srgbClr val="333399"/>
                </a:solidFill>
              </a:rPr>
              <a:t>risk and level of disruption posed by individuals with significant behavioral problems are barriers to accessing the most appropriate disposition </a:t>
            </a:r>
          </a:p>
          <a:p>
            <a:pPr marL="0" indent="0">
              <a:buNone/>
            </a:pPr>
            <a:endParaRPr lang="en-US" sz="2000" dirty="0" smtClean="0"/>
          </a:p>
          <a:p>
            <a:pPr>
              <a:buFont typeface="Wingdings" panose="05000000000000000000" pitchFamily="2" charset="2"/>
              <a:buChar char="Ø"/>
            </a:pPr>
            <a:r>
              <a:rPr lang="en-US" sz="2000" dirty="0" smtClean="0"/>
              <a:t>BI individuals placed in a setting without neurobehavioral expertise are at risk for: </a:t>
            </a:r>
          </a:p>
          <a:p>
            <a:pPr lvl="1"/>
            <a:r>
              <a:rPr lang="en-US" sz="1800" dirty="0"/>
              <a:t>D</a:t>
            </a:r>
            <a:r>
              <a:rPr lang="en-US" sz="1800" dirty="0" smtClean="0"/>
              <a:t>eficits going untreated</a:t>
            </a:r>
          </a:p>
          <a:p>
            <a:pPr lvl="1"/>
            <a:r>
              <a:rPr lang="en-US" sz="1800" dirty="0"/>
              <a:t>I</a:t>
            </a:r>
            <a:r>
              <a:rPr lang="en-US" sz="1800" dirty="0" smtClean="0"/>
              <a:t>nappropriate pharmacological interventions </a:t>
            </a:r>
          </a:p>
          <a:p>
            <a:pPr lvl="1"/>
            <a:r>
              <a:rPr lang="en-US" sz="1800" dirty="0"/>
              <a:t>E</a:t>
            </a:r>
            <a:r>
              <a:rPr lang="en-US" sz="1800" dirty="0" smtClean="0"/>
              <a:t>ncountering possible criminal charges</a:t>
            </a:r>
          </a:p>
          <a:p>
            <a:pPr lvl="1"/>
            <a:r>
              <a:rPr lang="en-US" sz="1800" dirty="0" smtClean="0"/>
              <a:t>Frequent discharges from the facility to emergency rooms</a:t>
            </a:r>
            <a:endParaRPr lang="en-US" sz="1800" dirty="0"/>
          </a:p>
        </p:txBody>
      </p:sp>
    </p:spTree>
    <p:extLst>
      <p:ext uri="{BB962C8B-B14F-4D97-AF65-F5344CB8AC3E}">
        <p14:creationId xmlns:p14="http://schemas.microsoft.com/office/powerpoint/2010/main" xmlns="" val="39433166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Initiatives</a:t>
            </a:r>
            <a:endParaRPr lang="en-US" dirty="0"/>
          </a:p>
        </p:txBody>
      </p:sp>
      <p:sp>
        <p:nvSpPr>
          <p:cNvPr id="3" name="Content Placeholder 2"/>
          <p:cNvSpPr>
            <a:spLocks noGrp="1"/>
          </p:cNvSpPr>
          <p:nvPr>
            <p:ph idx="1"/>
          </p:nvPr>
        </p:nvSpPr>
        <p:spPr>
          <a:xfrm>
            <a:off x="457200" y="1600200"/>
            <a:ext cx="8229600" cy="4525963"/>
          </a:xfrm>
        </p:spPr>
        <p:txBody>
          <a:bodyPr/>
          <a:lstStyle/>
          <a:p>
            <a:pPr marL="0" indent="0" algn="just">
              <a:buNone/>
            </a:pPr>
            <a:endParaRPr lang="en-US" sz="2000" dirty="0" smtClean="0"/>
          </a:p>
          <a:p>
            <a:pPr marL="0" indent="0" algn="just">
              <a:buNone/>
            </a:pPr>
            <a:r>
              <a:rPr lang="en-US" sz="2000" dirty="0" smtClean="0"/>
              <a:t>DMAS has collaborated with stakeholders, other state agencies, BI service providers, nursing facilities, acute care hospital corporations, etc. towards ongoing efforts to address the unmet needs of the BI population.  </a:t>
            </a:r>
          </a:p>
          <a:p>
            <a:pPr marL="0" indent="0">
              <a:buNone/>
            </a:pPr>
            <a:endParaRPr lang="en-US" sz="2000" dirty="0" smtClean="0"/>
          </a:p>
          <a:p>
            <a:pPr marL="0" indent="0">
              <a:buNone/>
            </a:pPr>
            <a:r>
              <a:rPr lang="en-US" sz="2000" dirty="0" smtClean="0">
                <a:effectLst>
                  <a:outerShdw blurRad="38100" dist="38100" dir="2700000" algn="tl">
                    <a:srgbClr val="000000">
                      <a:alpha val="43137"/>
                    </a:srgbClr>
                  </a:outerShdw>
                </a:effectLst>
              </a:rPr>
              <a:t>Actions include</a:t>
            </a:r>
            <a:r>
              <a:rPr lang="en-US" sz="2000" b="1" dirty="0" smtClean="0">
                <a:effectLst>
                  <a:outerShdw blurRad="38100" dist="38100" dir="2700000" algn="tl">
                    <a:srgbClr val="000000">
                      <a:alpha val="43137"/>
                    </a:srgbClr>
                  </a:outerShdw>
                </a:effectLst>
              </a:rPr>
              <a:t>:</a:t>
            </a:r>
          </a:p>
          <a:p>
            <a:pPr marL="0" indent="0">
              <a:buNone/>
            </a:pPr>
            <a:endParaRPr lang="en-US" sz="1000" b="1" dirty="0">
              <a:effectLst>
                <a:outerShdw blurRad="38100" dist="38100" dir="2700000" algn="tl">
                  <a:srgbClr val="000000">
                    <a:alpha val="43137"/>
                  </a:srgbClr>
                </a:outerShdw>
              </a:effectLst>
            </a:endParaRPr>
          </a:p>
          <a:p>
            <a:pPr>
              <a:buFont typeface="Wingdings" panose="05000000000000000000" pitchFamily="2" charset="2"/>
              <a:buChar char="Ø"/>
            </a:pPr>
            <a:r>
              <a:rPr lang="en-US" sz="2000" dirty="0" smtClean="0"/>
              <a:t>Participation in JLARC study</a:t>
            </a:r>
          </a:p>
          <a:p>
            <a:pPr>
              <a:buFont typeface="Wingdings" panose="05000000000000000000" pitchFamily="2" charset="2"/>
              <a:buChar char="Ø"/>
            </a:pPr>
            <a:r>
              <a:rPr lang="en-US" sz="2000" dirty="0" smtClean="0"/>
              <a:t>Development of a BI Waiver Submission Package </a:t>
            </a:r>
          </a:p>
          <a:p>
            <a:pPr>
              <a:buFont typeface="Wingdings" panose="05000000000000000000" pitchFamily="2" charset="2"/>
              <a:buChar char="Ø"/>
            </a:pPr>
            <a:r>
              <a:rPr lang="en-US" sz="2000" dirty="0" smtClean="0"/>
              <a:t>Submissions of BI Waiver within DMAS-funding not appropriated</a:t>
            </a:r>
          </a:p>
          <a:p>
            <a:pPr>
              <a:buFont typeface="Wingdings" panose="05000000000000000000" pitchFamily="2" charset="2"/>
              <a:buChar char="Ø"/>
            </a:pPr>
            <a:r>
              <a:rPr lang="en-US" sz="2000" dirty="0" smtClean="0"/>
              <a:t>Pursuit of alternative options to waiver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Initiatives </a:t>
            </a:r>
            <a:endParaRPr lang="en-US" dirty="0"/>
          </a:p>
        </p:txBody>
      </p:sp>
      <p:sp>
        <p:nvSpPr>
          <p:cNvPr id="3" name="Content Placeholder 2"/>
          <p:cNvSpPr>
            <a:spLocks noGrp="1"/>
          </p:cNvSpPr>
          <p:nvPr>
            <p:ph idx="1"/>
          </p:nvPr>
        </p:nvSpPr>
        <p:spPr>
          <a:xfrm>
            <a:off x="381000" y="1600200"/>
            <a:ext cx="8229600" cy="4495800"/>
          </a:xfrm>
        </p:spPr>
        <p:txBody>
          <a:bodyPr/>
          <a:lstStyle/>
          <a:p>
            <a:pPr marL="0" lvl="0" indent="0">
              <a:buNone/>
            </a:pPr>
            <a:endParaRPr lang="en-US" sz="2400" dirty="0" smtClean="0">
              <a:solidFill>
                <a:srgbClr val="333399"/>
              </a:solidFill>
              <a:effectLst>
                <a:outerShdw blurRad="38100" dist="38100" dir="2700000" algn="tl">
                  <a:srgbClr val="000000">
                    <a:alpha val="43137"/>
                  </a:srgbClr>
                </a:outerShdw>
              </a:effectLst>
            </a:endParaRPr>
          </a:p>
          <a:p>
            <a:pPr marL="0" lvl="0" indent="0">
              <a:buNone/>
            </a:pPr>
            <a:r>
              <a:rPr lang="en-US" sz="2400" dirty="0" smtClean="0">
                <a:solidFill>
                  <a:srgbClr val="333399"/>
                </a:solidFill>
                <a:effectLst>
                  <a:outerShdw blurRad="38100" dist="38100" dir="2700000" algn="tl">
                    <a:srgbClr val="000000">
                      <a:alpha val="43137"/>
                    </a:srgbClr>
                  </a:outerShdw>
                </a:effectLst>
              </a:rPr>
              <a:t>Actions </a:t>
            </a:r>
            <a:r>
              <a:rPr lang="en-US" sz="2400" dirty="0">
                <a:solidFill>
                  <a:srgbClr val="333399"/>
                </a:solidFill>
                <a:effectLst>
                  <a:outerShdw blurRad="38100" dist="38100" dir="2700000" algn="tl">
                    <a:srgbClr val="000000">
                      <a:alpha val="43137"/>
                    </a:srgbClr>
                  </a:outerShdw>
                </a:effectLst>
              </a:rPr>
              <a:t>include</a:t>
            </a:r>
            <a:r>
              <a:rPr lang="en-US" sz="2400" dirty="0" smtClean="0">
                <a:solidFill>
                  <a:srgbClr val="333399"/>
                </a:solidFill>
                <a:effectLst>
                  <a:outerShdw blurRad="38100" dist="38100" dir="2700000" algn="tl">
                    <a:srgbClr val="000000">
                      <a:alpha val="43137"/>
                    </a:srgbClr>
                  </a:outerShdw>
                </a:effectLst>
              </a:rPr>
              <a:t>:</a:t>
            </a:r>
          </a:p>
          <a:p>
            <a:pPr marL="0" lvl="0" indent="0">
              <a:buNone/>
            </a:pPr>
            <a:endParaRPr lang="en-US" sz="2000" dirty="0" smtClean="0">
              <a:solidFill>
                <a:srgbClr val="333399"/>
              </a:solidFill>
            </a:endParaRPr>
          </a:p>
          <a:p>
            <a:pPr lvl="0">
              <a:buFont typeface="Wingdings" panose="05000000000000000000" pitchFamily="2" charset="2"/>
              <a:buChar char="Ø"/>
            </a:pPr>
            <a:r>
              <a:rPr lang="en-US" sz="2000" dirty="0" smtClean="0">
                <a:solidFill>
                  <a:srgbClr val="333399"/>
                </a:solidFill>
              </a:rPr>
              <a:t>Collaboration </a:t>
            </a:r>
            <a:r>
              <a:rPr lang="en-US" sz="2000" dirty="0">
                <a:solidFill>
                  <a:srgbClr val="333399"/>
                </a:solidFill>
              </a:rPr>
              <a:t>with DARS &amp; BIAV towards development of an “intervention program for </a:t>
            </a:r>
            <a:r>
              <a:rPr lang="en-US" sz="2000" dirty="0" smtClean="0">
                <a:solidFill>
                  <a:srgbClr val="333399"/>
                </a:solidFill>
              </a:rPr>
              <a:t>NF’s to learn about </a:t>
            </a:r>
            <a:r>
              <a:rPr lang="en-US" sz="2000" dirty="0" smtClean="0">
                <a:solidFill>
                  <a:srgbClr val="333399"/>
                </a:solidFill>
              </a:rPr>
              <a:t>BI”</a:t>
            </a:r>
            <a:endParaRPr lang="en-US" sz="2000" dirty="0" smtClean="0">
              <a:solidFill>
                <a:srgbClr val="333399"/>
              </a:solidFill>
            </a:endParaRPr>
          </a:p>
          <a:p>
            <a:pPr marL="0" lvl="0" indent="0">
              <a:buNone/>
            </a:pPr>
            <a:endParaRPr lang="en-US" sz="2000" dirty="0">
              <a:solidFill>
                <a:srgbClr val="333399"/>
              </a:solidFill>
            </a:endParaRPr>
          </a:p>
          <a:p>
            <a:pPr lvl="0" algn="just">
              <a:buFont typeface="Wingdings" panose="05000000000000000000" pitchFamily="2" charset="2"/>
              <a:buChar char="Ø"/>
            </a:pPr>
            <a:r>
              <a:rPr lang="en-US" sz="2000" dirty="0">
                <a:solidFill>
                  <a:srgbClr val="333399"/>
                </a:solidFill>
              </a:rPr>
              <a:t>As result </a:t>
            </a:r>
            <a:r>
              <a:rPr lang="en-US" sz="2000" dirty="0" smtClean="0">
                <a:solidFill>
                  <a:srgbClr val="333399"/>
                </a:solidFill>
              </a:rPr>
              <a:t>of the </a:t>
            </a:r>
            <a:r>
              <a:rPr lang="en-US" sz="2000" dirty="0">
                <a:solidFill>
                  <a:srgbClr val="333399"/>
                </a:solidFill>
              </a:rPr>
              <a:t>Commissioner of </a:t>
            </a:r>
            <a:r>
              <a:rPr lang="en-US" sz="2000" dirty="0" smtClean="0">
                <a:solidFill>
                  <a:srgbClr val="333399"/>
                </a:solidFill>
              </a:rPr>
              <a:t>DARS request </a:t>
            </a:r>
            <a:r>
              <a:rPr lang="en-US" sz="2000" dirty="0">
                <a:solidFill>
                  <a:srgbClr val="333399"/>
                </a:solidFill>
              </a:rPr>
              <a:t>to develop a “White Paper” on Neurobehavioral treatment options in Virginia DMAS initiated a workgroup to develop a plan for options other than </a:t>
            </a:r>
            <a:r>
              <a:rPr lang="en-US" sz="2000" dirty="0" smtClean="0">
                <a:solidFill>
                  <a:srgbClr val="333399"/>
                </a:solidFill>
              </a:rPr>
              <a:t>a waiver </a:t>
            </a:r>
            <a:r>
              <a:rPr lang="en-US" sz="2000" dirty="0">
                <a:solidFill>
                  <a:srgbClr val="333399"/>
                </a:solidFill>
              </a:rPr>
              <a:t>to address the ongoing need of neurobehavioral service needs for individuals who have experienced a </a:t>
            </a:r>
            <a:r>
              <a:rPr lang="en-US" sz="2000" dirty="0" smtClean="0">
                <a:solidFill>
                  <a:srgbClr val="333399"/>
                </a:solidFill>
              </a:rPr>
              <a:t>BI</a:t>
            </a:r>
          </a:p>
          <a:p>
            <a:pPr marL="0" indent="0">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Historical Initiatives </a:t>
            </a:r>
          </a:p>
        </p:txBody>
      </p:sp>
      <p:sp>
        <p:nvSpPr>
          <p:cNvPr id="3" name="Content Placeholder 2"/>
          <p:cNvSpPr>
            <a:spLocks noGrp="1"/>
          </p:cNvSpPr>
          <p:nvPr>
            <p:ph idx="1"/>
          </p:nvPr>
        </p:nvSpPr>
        <p:spPr>
          <a:xfrm>
            <a:off x="457200" y="1981200"/>
            <a:ext cx="8229600" cy="4191000"/>
          </a:xfrm>
        </p:spPr>
        <p:txBody>
          <a:bodyPr/>
          <a:lstStyle/>
          <a:p>
            <a:pPr marL="0" lvl="0" indent="0">
              <a:buNone/>
            </a:pPr>
            <a:r>
              <a:rPr lang="en-US" sz="2400" dirty="0">
                <a:solidFill>
                  <a:srgbClr val="333399"/>
                </a:solidFill>
                <a:effectLst>
                  <a:outerShdw blurRad="38100" dist="38100" dir="2700000" algn="tl">
                    <a:srgbClr val="000000">
                      <a:alpha val="43137"/>
                    </a:srgbClr>
                  </a:outerShdw>
                </a:effectLst>
              </a:rPr>
              <a:t>Actions include</a:t>
            </a:r>
            <a:r>
              <a:rPr lang="en-US" sz="2400" dirty="0" smtClean="0">
                <a:solidFill>
                  <a:srgbClr val="333399"/>
                </a:solidFill>
                <a:effectLst>
                  <a:outerShdw blurRad="38100" dist="38100" dir="2700000" algn="tl">
                    <a:srgbClr val="000000">
                      <a:alpha val="43137"/>
                    </a:srgbClr>
                  </a:outerShdw>
                </a:effectLst>
              </a:rPr>
              <a:t>:</a:t>
            </a:r>
          </a:p>
          <a:p>
            <a:pPr marL="0" lvl="0" indent="0">
              <a:buNone/>
            </a:pPr>
            <a:endParaRPr lang="en-US" sz="1400" dirty="0" smtClean="0">
              <a:solidFill>
                <a:srgbClr val="333399"/>
              </a:solidFill>
            </a:endParaRPr>
          </a:p>
          <a:p>
            <a:pPr>
              <a:buFont typeface="Wingdings" panose="05000000000000000000" pitchFamily="2" charset="2"/>
              <a:buChar char="Ø"/>
            </a:pPr>
            <a:r>
              <a:rPr lang="en-US" sz="1800" dirty="0"/>
              <a:t>Provided information/data to JCHC who was asked to review progress in access to BI services in the </a:t>
            </a:r>
            <a:r>
              <a:rPr lang="en-US" sz="1800" dirty="0" smtClean="0"/>
              <a:t>Commonwealth</a:t>
            </a:r>
            <a:endParaRPr lang="en-US" sz="1800" dirty="0">
              <a:solidFill>
                <a:srgbClr val="333399"/>
              </a:solidFill>
            </a:endParaRPr>
          </a:p>
          <a:p>
            <a:pPr lvl="0">
              <a:buFont typeface="Wingdings" panose="05000000000000000000" pitchFamily="2" charset="2"/>
              <a:buChar char="Ø"/>
            </a:pPr>
            <a:r>
              <a:rPr lang="en-US" sz="1800" dirty="0" smtClean="0">
                <a:solidFill>
                  <a:srgbClr val="333399"/>
                </a:solidFill>
              </a:rPr>
              <a:t>Discussions </a:t>
            </a:r>
            <a:r>
              <a:rPr lang="en-US" sz="1800" dirty="0">
                <a:solidFill>
                  <a:srgbClr val="333399"/>
                </a:solidFill>
              </a:rPr>
              <a:t>with stakeholders on other system of care approaches, such as a reimbursement methodology to development a NF based neurobehavioral program</a:t>
            </a:r>
          </a:p>
          <a:p>
            <a:pPr lvl="0">
              <a:buFont typeface="Wingdings" panose="05000000000000000000" pitchFamily="2" charset="2"/>
              <a:buChar char="Ø"/>
            </a:pPr>
            <a:r>
              <a:rPr lang="en-US" sz="1800" dirty="0">
                <a:solidFill>
                  <a:srgbClr val="333399"/>
                </a:solidFill>
              </a:rPr>
              <a:t>Provided research information/data to James Madison University - Commonwealth Neurotrauma Initiative (CNI)Trust Fund Grant to “revisit” neurobehavioral services in the </a:t>
            </a:r>
            <a:r>
              <a:rPr lang="en-US" sz="1800" dirty="0" smtClean="0">
                <a:solidFill>
                  <a:srgbClr val="333399"/>
                </a:solidFill>
              </a:rPr>
              <a:t>Commonwealth</a:t>
            </a:r>
          </a:p>
          <a:p>
            <a:pPr marL="0" lvl="0" indent="0">
              <a:buNone/>
            </a:pPr>
            <a:endParaRPr lang="en-US" sz="1800" dirty="0" smtClean="0">
              <a:solidFill>
                <a:srgbClr val="333399"/>
              </a:solidFill>
            </a:endParaRPr>
          </a:p>
          <a:p>
            <a:pPr marL="0" lvl="0" indent="0">
              <a:buNone/>
            </a:pPr>
            <a:r>
              <a:rPr lang="en-US" sz="1800" dirty="0" smtClean="0">
                <a:solidFill>
                  <a:srgbClr val="333399"/>
                </a:solidFill>
              </a:rPr>
              <a:t>Neurobehavioral </a:t>
            </a:r>
            <a:r>
              <a:rPr lang="en-US" sz="1800" dirty="0">
                <a:solidFill>
                  <a:srgbClr val="333399"/>
                </a:solidFill>
              </a:rPr>
              <a:t>services is recognized as a need; however, lack of funding is the biggest issue</a:t>
            </a:r>
          </a:p>
          <a:p>
            <a:endParaRPr lang="en-US" dirty="0"/>
          </a:p>
        </p:txBody>
      </p:sp>
    </p:spTree>
    <p:extLst>
      <p:ext uri="{BB962C8B-B14F-4D97-AF65-F5344CB8AC3E}">
        <p14:creationId xmlns:p14="http://schemas.microsoft.com/office/powerpoint/2010/main" xmlns="" val="170082195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entury Gothic"/>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LongProperties xmlns="http://schemas.microsoft.com/office/2006/metadata/longProperties"/>
</file>

<file path=customXml/item3.xml><?xml version="1.0" encoding="utf-8"?>
<p:properties xmlns:p="http://schemas.microsoft.com/office/2006/metadata/properties" xmlns:xsi="http://www.w3.org/2001/XMLSchema-instance">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B9697FCE56045843858C24A8051B3BA6" ma:contentTypeVersion="0" ma:contentTypeDescription="Create a new document." ma:contentTypeScope="" ma:versionID="2eaed475ffae07ef6a385010e9dd7dba">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21CEC0FD-A20F-404D-8576-24C2D5F986FF}">
  <ds:schemaRefs>
    <ds:schemaRef ds:uri="http://schemas.microsoft.com/sharepoint/v3/contenttype/forms"/>
  </ds:schemaRefs>
</ds:datastoreItem>
</file>

<file path=customXml/itemProps2.xml><?xml version="1.0" encoding="utf-8"?>
<ds:datastoreItem xmlns:ds="http://schemas.openxmlformats.org/officeDocument/2006/customXml" ds:itemID="{CC65E6D3-2C42-4AF8-809B-A6CE1C5239AA}">
  <ds:schemaRefs>
    <ds:schemaRef ds:uri="http://schemas.microsoft.com/office/2006/metadata/longProperties"/>
  </ds:schemaRefs>
</ds:datastoreItem>
</file>

<file path=customXml/itemProps3.xml><?xml version="1.0" encoding="utf-8"?>
<ds:datastoreItem xmlns:ds="http://schemas.openxmlformats.org/officeDocument/2006/customXml" ds:itemID="{5F4F439A-DA09-4CC7-9B7B-59980314D2C2}">
  <ds:schemaRefs>
    <ds:schemaRef ds:uri="http://www.w3.org/XML/1998/namespace"/>
    <ds:schemaRef ds:uri="http://schemas.openxmlformats.org/package/2006/metadata/core-properties"/>
    <ds:schemaRef ds:uri="http://purl.org/dc/dcmitype/"/>
    <ds:schemaRef ds:uri="http://purl.org/dc/elements/1.1/"/>
    <ds:schemaRef ds:uri="http://purl.org/dc/terms/"/>
    <ds:schemaRef ds:uri="http://schemas.microsoft.com/office/2006/documentManagement/types"/>
    <ds:schemaRef ds:uri="http://schemas.microsoft.com/office/2006/metadata/properties"/>
  </ds:schemaRefs>
</ds:datastoreItem>
</file>

<file path=customXml/itemProps4.xml><?xml version="1.0" encoding="utf-8"?>
<ds:datastoreItem xmlns:ds="http://schemas.openxmlformats.org/officeDocument/2006/customXml" ds:itemID="{B609278F-7BB5-49B1-B5A2-44AA7C4EAE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Flow</Template>
  <TotalTime>5193</TotalTime>
  <Words>850</Words>
  <Application>Microsoft Office PowerPoint</Application>
  <PresentationFormat>On-screen Show (4:3)</PresentationFormat>
  <Paragraphs>126</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Default Design</vt:lpstr>
      <vt:lpstr>Brain Injury Report Out Day</vt:lpstr>
      <vt:lpstr>Acronyms</vt:lpstr>
      <vt:lpstr>Neurobehavioral Challenge…</vt:lpstr>
      <vt:lpstr>Neurobehavioral Challenge</vt:lpstr>
      <vt:lpstr>Neurobehavioral Challenge…</vt:lpstr>
      <vt:lpstr>Neurobehavioral Challenge</vt:lpstr>
      <vt:lpstr>Historical Initiatives</vt:lpstr>
      <vt:lpstr>Historical Initiatives </vt:lpstr>
      <vt:lpstr>Historical Initiatives </vt:lpstr>
      <vt:lpstr>DMAS - Continuing Commitments </vt:lpstr>
      <vt:lpstr>DMAS Current Provisions </vt:lpstr>
      <vt:lpstr> BI Individuals Distribution Across Waivers SFY11-SFY14 </vt:lpstr>
      <vt:lpstr> BI Individual Distribution Across Locality SFY11- SFY14 </vt:lpstr>
      <vt:lpstr>DMAS Contact Information</vt:lpstr>
      <vt:lpstr>Slide 15</vt:lpstr>
    </vt:vector>
  </TitlesOfParts>
  <Company>VITA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VITA PowerPoint Template</dc:title>
  <dc:creator>Seymour, Barbara (DMAS)</dc:creator>
  <cp:lastModifiedBy>cby53877</cp:lastModifiedBy>
  <cp:revision>755</cp:revision>
  <cp:lastPrinted>2015-06-25T16:42:53Z</cp:lastPrinted>
  <dcterms:created xsi:type="dcterms:W3CDTF">2005-03-23T18:12:39Z</dcterms:created>
  <dcterms:modified xsi:type="dcterms:W3CDTF">2015-06-30T15:13:09Z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isplay_urn:schemas-microsoft-com:office:office#Editor">
    <vt:lpwstr>DITLAN\JRogers</vt:lpwstr>
  </property>
  <property fmtid="{D5CDD505-2E9C-101B-9397-08002B2CF9AE}" pid="3" name="display_urn:schemas-microsoft-com:office:office#Author">
    <vt:lpwstr>DITLAN\JRogers</vt:lpwstr>
  </property>
  <property fmtid="{D5CDD505-2E9C-101B-9397-08002B2CF9AE}" pid="4" name="xd_Signature">
    <vt:lpwstr/>
  </property>
  <property fmtid="{D5CDD505-2E9C-101B-9397-08002B2CF9AE}" pid="5" name="TemplateUrl">
    <vt:lpwstr/>
  </property>
  <property fmtid="{D5CDD505-2E9C-101B-9397-08002B2CF9AE}" pid="6" name="xd_ProgID">
    <vt:lpwstr/>
  </property>
  <property fmtid="{D5CDD505-2E9C-101B-9397-08002B2CF9AE}" pid="7" name="_SourceUrl">
    <vt:lpwstr/>
  </property>
  <property fmtid="{D5CDD505-2E9C-101B-9397-08002B2CF9AE}" pid="8" name="ContentType">
    <vt:lpwstr>Document</vt:lpwstr>
  </property>
  <property fmtid="{D5CDD505-2E9C-101B-9397-08002B2CF9AE}" pid="9" name="Owner">
    <vt:lpwstr>Communications</vt:lpwstr>
  </property>
  <property fmtid="{D5CDD505-2E9C-101B-9397-08002B2CF9AE}" pid="10" name="ContentTypeId">
    <vt:lpwstr>0x010100B9697FCE56045843858C24A8051B3BA6</vt:lpwstr>
  </property>
</Properties>
</file>