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1"/>
  </p:notesMasterIdLst>
  <p:handoutMasterIdLst>
    <p:handoutMasterId r:id="rId22"/>
  </p:handoutMasterIdLst>
  <p:sldIdLst>
    <p:sldId id="303" r:id="rId2"/>
    <p:sldId id="343" r:id="rId3"/>
    <p:sldId id="327" r:id="rId4"/>
    <p:sldId id="312" r:id="rId5"/>
    <p:sldId id="335" r:id="rId6"/>
    <p:sldId id="325" r:id="rId7"/>
    <p:sldId id="318" r:id="rId8"/>
    <p:sldId id="346" r:id="rId9"/>
    <p:sldId id="337" r:id="rId10"/>
    <p:sldId id="339" r:id="rId11"/>
    <p:sldId id="340" r:id="rId12"/>
    <p:sldId id="341" r:id="rId13"/>
    <p:sldId id="344" r:id="rId14"/>
    <p:sldId id="345" r:id="rId15"/>
    <p:sldId id="342" r:id="rId16"/>
    <p:sldId id="326" r:id="rId17"/>
    <p:sldId id="347" r:id="rId18"/>
    <p:sldId id="348" r:id="rId19"/>
    <p:sldId id="305"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0EAE"/>
    <a:srgbClr val="371981"/>
    <a:srgbClr val="9966FF"/>
    <a:srgbClr val="F1B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64" autoAdjust="0"/>
    <p:restoredTop sz="83010" autoAdjust="0"/>
  </p:normalViewPr>
  <p:slideViewPr>
    <p:cSldViewPr>
      <p:cViewPr>
        <p:scale>
          <a:sx n="63" d="100"/>
          <a:sy n="63" d="100"/>
        </p:scale>
        <p:origin x="-398" y="-38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34" d="100"/>
          <a:sy n="134" d="100"/>
        </p:scale>
        <p:origin x="283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pieChart>
        <c:varyColors val="1"/>
        <c:ser>
          <c:idx val="0"/>
          <c:order val="0"/>
          <c:tx>
            <c:strRef>
              <c:f>Sheet1!$B$1</c:f>
              <c:strCache>
                <c:ptCount val="1"/>
                <c:pt idx="0">
                  <c:v>Research Path</c:v>
                </c:pt>
              </c:strCache>
            </c:strRef>
          </c:tx>
          <c:cat>
            <c:strRef>
              <c:f>Sheet1!$A$2:$A$6</c:f>
              <c:strCache>
                <c:ptCount val="5"/>
                <c:pt idx="0">
                  <c:v>Literature Analysis</c:v>
                </c:pt>
                <c:pt idx="1">
                  <c:v>Out of State Interviews</c:v>
                </c:pt>
                <c:pt idx="2">
                  <c:v>FOIA Request</c:v>
                </c:pt>
                <c:pt idx="3">
                  <c:v>State Provider Survey</c:v>
                </c:pt>
                <c:pt idx="4">
                  <c:v>Expert Interviews</c:v>
                </c:pt>
              </c:strCache>
            </c:strRef>
          </c:cat>
          <c:val>
            <c:numRef>
              <c:f>Sheet1!$B$2:$B$6</c:f>
              <c:numCache>
                <c:formatCode>General</c:formatCode>
                <c:ptCount val="5"/>
                <c:pt idx="0">
                  <c:v>20</c:v>
                </c:pt>
                <c:pt idx="1">
                  <c:v>20</c:v>
                </c:pt>
                <c:pt idx="2">
                  <c:v>20</c:v>
                </c:pt>
                <c:pt idx="3">
                  <c:v>20</c:v>
                </c:pt>
                <c:pt idx="4">
                  <c:v>20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Services</c:v>
                </c:pt>
              </c:strCache>
            </c:strRef>
          </c:tx>
          <c:dLbls>
            <c:showLegendKey val="0"/>
            <c:showVal val="0"/>
            <c:showCatName val="0"/>
            <c:showSerName val="0"/>
            <c:showPercent val="1"/>
            <c:showBubbleSize val="0"/>
            <c:showLeaderLines val="1"/>
          </c:dLbls>
          <c:cat>
            <c:strRef>
              <c:f>Sheet1!$A$2:$A$5</c:f>
              <c:strCache>
                <c:ptCount val="4"/>
                <c:pt idx="0">
                  <c:v>Community Living</c:v>
                </c:pt>
                <c:pt idx="1">
                  <c:v>Med/Therapeutic</c:v>
                </c:pt>
                <c:pt idx="2">
                  <c:v>Ed/Employment</c:v>
                </c:pt>
                <c:pt idx="3">
                  <c:v>Rehabilitative</c:v>
                </c:pt>
              </c:strCache>
            </c:strRef>
          </c:cat>
          <c:val>
            <c:numRef>
              <c:f>Sheet1!$B$2:$B$5</c:f>
              <c:numCache>
                <c:formatCode>General</c:formatCode>
                <c:ptCount val="4"/>
                <c:pt idx="0">
                  <c:v>38</c:v>
                </c:pt>
                <c:pt idx="1">
                  <c:v>26</c:v>
                </c:pt>
                <c:pt idx="2">
                  <c:v>18</c:v>
                </c:pt>
                <c:pt idx="3">
                  <c:v>18</c:v>
                </c:pt>
              </c:numCache>
            </c:numRef>
          </c:val>
        </c:ser>
        <c:dLbls>
          <c:showLegendKey val="0"/>
          <c:showVal val="0"/>
          <c:showCatName val="0"/>
          <c:showSerName val="0"/>
          <c:showPercent val="1"/>
          <c:showBubbleSize val="0"/>
          <c:showLeaderLines val="1"/>
        </c:dLbls>
        <c:firstSliceAng val="0"/>
      </c:pieChart>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5E01B-5D9C-F742-90FA-7ED6FA1D70D1}" type="doc">
      <dgm:prSet loTypeId="urn:microsoft.com/office/officeart/2005/8/layout/venn1" loCatId="" qsTypeId="urn:microsoft.com/office/officeart/2005/8/quickstyle/3D3" qsCatId="3D" csTypeId="urn:microsoft.com/office/officeart/2005/8/colors/accent3_5" csCatId="accent3" phldr="1"/>
      <dgm:spPr/>
    </dgm:pt>
    <dgm:pt modelId="{B7A3A4E9-30F7-1646-A50D-03DBF422E5EC}">
      <dgm:prSet phldrT="[Text]"/>
      <dgm:spPr/>
      <dgm:t>
        <a:bodyPr/>
        <a:lstStyle/>
        <a:p>
          <a:r>
            <a:rPr lang="en-US" dirty="0" smtClean="0"/>
            <a:t>Interdisciplinary Triage</a:t>
          </a:r>
          <a:endParaRPr lang="en-US" dirty="0"/>
        </a:p>
      </dgm:t>
    </dgm:pt>
    <dgm:pt modelId="{79E79E73-92E2-4843-8396-477AF2A0381A}" type="parTrans" cxnId="{501F53EE-6784-2644-AC5B-0A8A06E85E5A}">
      <dgm:prSet/>
      <dgm:spPr/>
      <dgm:t>
        <a:bodyPr/>
        <a:lstStyle/>
        <a:p>
          <a:endParaRPr lang="en-US"/>
        </a:p>
      </dgm:t>
    </dgm:pt>
    <dgm:pt modelId="{E0A5C73C-5E89-F146-89FE-8F2D8835EE57}" type="sibTrans" cxnId="{501F53EE-6784-2644-AC5B-0A8A06E85E5A}">
      <dgm:prSet/>
      <dgm:spPr/>
      <dgm:t>
        <a:bodyPr/>
        <a:lstStyle/>
        <a:p>
          <a:endParaRPr lang="en-US"/>
        </a:p>
      </dgm:t>
    </dgm:pt>
    <dgm:pt modelId="{AE164654-0E53-8944-90CA-6C8E9136C0DA}">
      <dgm:prSet phldrT="[Text]"/>
      <dgm:spPr/>
      <dgm:t>
        <a:bodyPr/>
        <a:lstStyle/>
        <a:p>
          <a:r>
            <a:rPr lang="en-US" dirty="0" smtClean="0"/>
            <a:t>Intensive Crisis Stabilization (ST and LT)</a:t>
          </a:r>
          <a:endParaRPr lang="en-US" dirty="0"/>
        </a:p>
      </dgm:t>
    </dgm:pt>
    <dgm:pt modelId="{24F70733-F154-E44D-A623-EDB1F1E07E9C}" type="parTrans" cxnId="{356A001A-9B11-674E-BB99-63B037858FE6}">
      <dgm:prSet/>
      <dgm:spPr/>
      <dgm:t>
        <a:bodyPr/>
        <a:lstStyle/>
        <a:p>
          <a:endParaRPr lang="en-US"/>
        </a:p>
      </dgm:t>
    </dgm:pt>
    <dgm:pt modelId="{7D35FC16-C5DA-344D-851D-19556E42671C}" type="sibTrans" cxnId="{356A001A-9B11-674E-BB99-63B037858FE6}">
      <dgm:prSet/>
      <dgm:spPr/>
      <dgm:t>
        <a:bodyPr/>
        <a:lstStyle/>
        <a:p>
          <a:endParaRPr lang="en-US"/>
        </a:p>
      </dgm:t>
    </dgm:pt>
    <dgm:pt modelId="{D43EF6A7-DE7B-CE46-812C-9EC64C0631AB}">
      <dgm:prSet phldrT="[Text]"/>
      <dgm:spPr/>
      <dgm:t>
        <a:bodyPr/>
        <a:lstStyle/>
        <a:p>
          <a:r>
            <a:rPr lang="en-US" dirty="0" smtClean="0"/>
            <a:t>Transitional and Supportive Living</a:t>
          </a:r>
          <a:endParaRPr lang="en-US" dirty="0"/>
        </a:p>
      </dgm:t>
    </dgm:pt>
    <dgm:pt modelId="{18F4F99A-6C2F-724B-8812-08B90F77CB52}" type="parTrans" cxnId="{5467E9A7-4032-8841-A879-BEC555BE6193}">
      <dgm:prSet/>
      <dgm:spPr/>
      <dgm:t>
        <a:bodyPr/>
        <a:lstStyle/>
        <a:p>
          <a:endParaRPr lang="en-US"/>
        </a:p>
      </dgm:t>
    </dgm:pt>
    <dgm:pt modelId="{B87B8D2B-AA7D-D04B-A7D2-7CA228007467}" type="sibTrans" cxnId="{5467E9A7-4032-8841-A879-BEC555BE6193}">
      <dgm:prSet/>
      <dgm:spPr/>
      <dgm:t>
        <a:bodyPr/>
        <a:lstStyle/>
        <a:p>
          <a:endParaRPr lang="en-US"/>
        </a:p>
      </dgm:t>
    </dgm:pt>
    <dgm:pt modelId="{B2053260-3F83-D645-AE7E-67C7F2A01FE6}" type="pres">
      <dgm:prSet presAssocID="{4AB5E01B-5D9C-F742-90FA-7ED6FA1D70D1}" presName="compositeShape" presStyleCnt="0">
        <dgm:presLayoutVars>
          <dgm:chMax val="7"/>
          <dgm:dir/>
          <dgm:resizeHandles val="exact"/>
        </dgm:presLayoutVars>
      </dgm:prSet>
      <dgm:spPr/>
    </dgm:pt>
    <dgm:pt modelId="{DD1525AC-9E8E-474D-A6F7-E20B78106930}" type="pres">
      <dgm:prSet presAssocID="{B7A3A4E9-30F7-1646-A50D-03DBF422E5EC}" presName="circ1" presStyleLbl="vennNode1" presStyleIdx="0" presStyleCnt="3"/>
      <dgm:spPr/>
      <dgm:t>
        <a:bodyPr/>
        <a:lstStyle/>
        <a:p>
          <a:endParaRPr lang="en-US"/>
        </a:p>
      </dgm:t>
    </dgm:pt>
    <dgm:pt modelId="{D733D09B-8BD9-FE42-BD85-675FF87126EB}" type="pres">
      <dgm:prSet presAssocID="{B7A3A4E9-30F7-1646-A50D-03DBF422E5EC}" presName="circ1Tx" presStyleLbl="revTx" presStyleIdx="0" presStyleCnt="0">
        <dgm:presLayoutVars>
          <dgm:chMax val="0"/>
          <dgm:chPref val="0"/>
          <dgm:bulletEnabled val="1"/>
        </dgm:presLayoutVars>
      </dgm:prSet>
      <dgm:spPr/>
      <dgm:t>
        <a:bodyPr/>
        <a:lstStyle/>
        <a:p>
          <a:endParaRPr lang="en-US"/>
        </a:p>
      </dgm:t>
    </dgm:pt>
    <dgm:pt modelId="{4F8DF05C-363B-6944-A4D2-001CCADEE1C8}" type="pres">
      <dgm:prSet presAssocID="{AE164654-0E53-8944-90CA-6C8E9136C0DA}" presName="circ2" presStyleLbl="vennNode1" presStyleIdx="1" presStyleCnt="3"/>
      <dgm:spPr/>
      <dgm:t>
        <a:bodyPr/>
        <a:lstStyle/>
        <a:p>
          <a:endParaRPr lang="en-US"/>
        </a:p>
      </dgm:t>
    </dgm:pt>
    <dgm:pt modelId="{A5BE298E-E670-D34B-9691-5E67F0117E71}" type="pres">
      <dgm:prSet presAssocID="{AE164654-0E53-8944-90CA-6C8E9136C0DA}" presName="circ2Tx" presStyleLbl="revTx" presStyleIdx="0" presStyleCnt="0">
        <dgm:presLayoutVars>
          <dgm:chMax val="0"/>
          <dgm:chPref val="0"/>
          <dgm:bulletEnabled val="1"/>
        </dgm:presLayoutVars>
      </dgm:prSet>
      <dgm:spPr/>
      <dgm:t>
        <a:bodyPr/>
        <a:lstStyle/>
        <a:p>
          <a:endParaRPr lang="en-US"/>
        </a:p>
      </dgm:t>
    </dgm:pt>
    <dgm:pt modelId="{CCE832B6-CAD3-164C-880F-8CE854F9ADD0}" type="pres">
      <dgm:prSet presAssocID="{D43EF6A7-DE7B-CE46-812C-9EC64C0631AB}" presName="circ3" presStyleLbl="vennNode1" presStyleIdx="2" presStyleCnt="3"/>
      <dgm:spPr/>
      <dgm:t>
        <a:bodyPr/>
        <a:lstStyle/>
        <a:p>
          <a:endParaRPr lang="en-US"/>
        </a:p>
      </dgm:t>
    </dgm:pt>
    <dgm:pt modelId="{CEFFA7FB-EF76-CE4E-A18D-A455A493896D}" type="pres">
      <dgm:prSet presAssocID="{D43EF6A7-DE7B-CE46-812C-9EC64C0631AB}" presName="circ3Tx" presStyleLbl="revTx" presStyleIdx="0" presStyleCnt="0">
        <dgm:presLayoutVars>
          <dgm:chMax val="0"/>
          <dgm:chPref val="0"/>
          <dgm:bulletEnabled val="1"/>
        </dgm:presLayoutVars>
      </dgm:prSet>
      <dgm:spPr/>
      <dgm:t>
        <a:bodyPr/>
        <a:lstStyle/>
        <a:p>
          <a:endParaRPr lang="en-US"/>
        </a:p>
      </dgm:t>
    </dgm:pt>
  </dgm:ptLst>
  <dgm:cxnLst>
    <dgm:cxn modelId="{E7D5760D-0D3D-AB45-BA78-9BB687851869}" type="presOf" srcId="{AE164654-0E53-8944-90CA-6C8E9136C0DA}" destId="{4F8DF05C-363B-6944-A4D2-001CCADEE1C8}" srcOrd="0" destOrd="0" presId="urn:microsoft.com/office/officeart/2005/8/layout/venn1"/>
    <dgm:cxn modelId="{9DCF3308-8F9C-A845-9745-48C37A80A869}" type="presOf" srcId="{D43EF6A7-DE7B-CE46-812C-9EC64C0631AB}" destId="{CCE832B6-CAD3-164C-880F-8CE854F9ADD0}" srcOrd="0" destOrd="0" presId="urn:microsoft.com/office/officeart/2005/8/layout/venn1"/>
    <dgm:cxn modelId="{BDCFB035-7617-3341-93FE-29A6A5824CD3}" type="presOf" srcId="{B7A3A4E9-30F7-1646-A50D-03DBF422E5EC}" destId="{DD1525AC-9E8E-474D-A6F7-E20B78106930}" srcOrd="0" destOrd="0" presId="urn:microsoft.com/office/officeart/2005/8/layout/venn1"/>
    <dgm:cxn modelId="{5467E9A7-4032-8841-A879-BEC555BE6193}" srcId="{4AB5E01B-5D9C-F742-90FA-7ED6FA1D70D1}" destId="{D43EF6A7-DE7B-CE46-812C-9EC64C0631AB}" srcOrd="2" destOrd="0" parTransId="{18F4F99A-6C2F-724B-8812-08B90F77CB52}" sibTransId="{B87B8D2B-AA7D-D04B-A7D2-7CA228007467}"/>
    <dgm:cxn modelId="{A7628FB7-65FC-3742-801D-C3A2A75913D4}" type="presOf" srcId="{4AB5E01B-5D9C-F742-90FA-7ED6FA1D70D1}" destId="{B2053260-3F83-D645-AE7E-67C7F2A01FE6}" srcOrd="0" destOrd="0" presId="urn:microsoft.com/office/officeart/2005/8/layout/venn1"/>
    <dgm:cxn modelId="{DAD689D5-D651-E747-B118-182597A031E7}" type="presOf" srcId="{D43EF6A7-DE7B-CE46-812C-9EC64C0631AB}" destId="{CEFFA7FB-EF76-CE4E-A18D-A455A493896D}" srcOrd="1" destOrd="0" presId="urn:microsoft.com/office/officeart/2005/8/layout/venn1"/>
    <dgm:cxn modelId="{28FB2B94-35AD-DB4B-B4DF-9C53128C2E1D}" type="presOf" srcId="{B7A3A4E9-30F7-1646-A50D-03DBF422E5EC}" destId="{D733D09B-8BD9-FE42-BD85-675FF87126EB}" srcOrd="1" destOrd="0" presId="urn:microsoft.com/office/officeart/2005/8/layout/venn1"/>
    <dgm:cxn modelId="{E7B79421-AE96-6541-94A4-1CB70D929FB1}" type="presOf" srcId="{AE164654-0E53-8944-90CA-6C8E9136C0DA}" destId="{A5BE298E-E670-D34B-9691-5E67F0117E71}" srcOrd="1" destOrd="0" presId="urn:microsoft.com/office/officeart/2005/8/layout/venn1"/>
    <dgm:cxn modelId="{501F53EE-6784-2644-AC5B-0A8A06E85E5A}" srcId="{4AB5E01B-5D9C-F742-90FA-7ED6FA1D70D1}" destId="{B7A3A4E9-30F7-1646-A50D-03DBF422E5EC}" srcOrd="0" destOrd="0" parTransId="{79E79E73-92E2-4843-8396-477AF2A0381A}" sibTransId="{E0A5C73C-5E89-F146-89FE-8F2D8835EE57}"/>
    <dgm:cxn modelId="{356A001A-9B11-674E-BB99-63B037858FE6}" srcId="{4AB5E01B-5D9C-F742-90FA-7ED6FA1D70D1}" destId="{AE164654-0E53-8944-90CA-6C8E9136C0DA}" srcOrd="1" destOrd="0" parTransId="{24F70733-F154-E44D-A623-EDB1F1E07E9C}" sibTransId="{7D35FC16-C5DA-344D-851D-19556E42671C}"/>
    <dgm:cxn modelId="{5470950B-E1B1-1C42-94DE-06F786B2BE9D}" type="presParOf" srcId="{B2053260-3F83-D645-AE7E-67C7F2A01FE6}" destId="{DD1525AC-9E8E-474D-A6F7-E20B78106930}" srcOrd="0" destOrd="0" presId="urn:microsoft.com/office/officeart/2005/8/layout/venn1"/>
    <dgm:cxn modelId="{E14DB05F-4F10-4548-BE24-45BAD223D520}" type="presParOf" srcId="{B2053260-3F83-D645-AE7E-67C7F2A01FE6}" destId="{D733D09B-8BD9-FE42-BD85-675FF87126EB}" srcOrd="1" destOrd="0" presId="urn:microsoft.com/office/officeart/2005/8/layout/venn1"/>
    <dgm:cxn modelId="{904B5442-EE88-2248-833B-169B6FA51DDC}" type="presParOf" srcId="{B2053260-3F83-D645-AE7E-67C7F2A01FE6}" destId="{4F8DF05C-363B-6944-A4D2-001CCADEE1C8}" srcOrd="2" destOrd="0" presId="urn:microsoft.com/office/officeart/2005/8/layout/venn1"/>
    <dgm:cxn modelId="{E7669DFF-FF61-FE45-B50B-188050C059CB}" type="presParOf" srcId="{B2053260-3F83-D645-AE7E-67C7F2A01FE6}" destId="{A5BE298E-E670-D34B-9691-5E67F0117E71}" srcOrd="3" destOrd="0" presId="urn:microsoft.com/office/officeart/2005/8/layout/venn1"/>
    <dgm:cxn modelId="{3D18570B-4064-D14F-86B1-6404D788E7C3}" type="presParOf" srcId="{B2053260-3F83-D645-AE7E-67C7F2A01FE6}" destId="{CCE832B6-CAD3-164C-880F-8CE854F9ADD0}" srcOrd="4" destOrd="0" presId="urn:microsoft.com/office/officeart/2005/8/layout/venn1"/>
    <dgm:cxn modelId="{21A737EB-ABA7-7344-AC7A-86B9BD5A72E1}" type="presParOf" srcId="{B2053260-3F83-D645-AE7E-67C7F2A01FE6}" destId="{CEFFA7FB-EF76-CE4E-A18D-A455A493896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B5E01B-5D9C-F742-90FA-7ED6FA1D70D1}" type="doc">
      <dgm:prSet loTypeId="urn:microsoft.com/office/officeart/2005/8/layout/venn1" loCatId="" qsTypeId="urn:microsoft.com/office/officeart/2005/8/quickstyle/3D3" qsCatId="3D" csTypeId="urn:microsoft.com/office/officeart/2005/8/colors/accent3_5" csCatId="accent3" phldr="1"/>
      <dgm:spPr/>
    </dgm:pt>
    <dgm:pt modelId="{B7A3A4E9-30F7-1646-A50D-03DBF422E5EC}">
      <dgm:prSet phldrT="[Text]"/>
      <dgm:spPr/>
      <dgm:t>
        <a:bodyPr/>
        <a:lstStyle/>
        <a:p>
          <a:r>
            <a:rPr lang="en-US" dirty="0" smtClean="0"/>
            <a:t>Interdisciplinary Triage</a:t>
          </a:r>
          <a:endParaRPr lang="en-US" dirty="0"/>
        </a:p>
      </dgm:t>
    </dgm:pt>
    <dgm:pt modelId="{79E79E73-92E2-4843-8396-477AF2A0381A}" type="parTrans" cxnId="{501F53EE-6784-2644-AC5B-0A8A06E85E5A}">
      <dgm:prSet/>
      <dgm:spPr/>
      <dgm:t>
        <a:bodyPr/>
        <a:lstStyle/>
        <a:p>
          <a:endParaRPr lang="en-US"/>
        </a:p>
      </dgm:t>
    </dgm:pt>
    <dgm:pt modelId="{E0A5C73C-5E89-F146-89FE-8F2D8835EE57}" type="sibTrans" cxnId="{501F53EE-6784-2644-AC5B-0A8A06E85E5A}">
      <dgm:prSet/>
      <dgm:spPr/>
      <dgm:t>
        <a:bodyPr/>
        <a:lstStyle/>
        <a:p>
          <a:endParaRPr lang="en-US"/>
        </a:p>
      </dgm:t>
    </dgm:pt>
    <dgm:pt modelId="{AE164654-0E53-8944-90CA-6C8E9136C0DA}">
      <dgm:prSet phldrT="[Text]"/>
      <dgm:spPr/>
      <dgm:t>
        <a:bodyPr/>
        <a:lstStyle/>
        <a:p>
          <a:r>
            <a:rPr lang="en-US" dirty="0" smtClean="0"/>
            <a:t>Intensive Crisis Stabilization (ST and LT)</a:t>
          </a:r>
          <a:endParaRPr lang="en-US" dirty="0"/>
        </a:p>
      </dgm:t>
    </dgm:pt>
    <dgm:pt modelId="{24F70733-F154-E44D-A623-EDB1F1E07E9C}" type="parTrans" cxnId="{356A001A-9B11-674E-BB99-63B037858FE6}">
      <dgm:prSet/>
      <dgm:spPr/>
      <dgm:t>
        <a:bodyPr/>
        <a:lstStyle/>
        <a:p>
          <a:endParaRPr lang="en-US"/>
        </a:p>
      </dgm:t>
    </dgm:pt>
    <dgm:pt modelId="{7D35FC16-C5DA-344D-851D-19556E42671C}" type="sibTrans" cxnId="{356A001A-9B11-674E-BB99-63B037858FE6}">
      <dgm:prSet/>
      <dgm:spPr/>
      <dgm:t>
        <a:bodyPr/>
        <a:lstStyle/>
        <a:p>
          <a:endParaRPr lang="en-US"/>
        </a:p>
      </dgm:t>
    </dgm:pt>
    <dgm:pt modelId="{D43EF6A7-DE7B-CE46-812C-9EC64C0631AB}">
      <dgm:prSet phldrT="[Text]"/>
      <dgm:spPr/>
      <dgm:t>
        <a:bodyPr/>
        <a:lstStyle/>
        <a:p>
          <a:r>
            <a:rPr lang="en-US" dirty="0" smtClean="0"/>
            <a:t>Transitional and Supportive Living</a:t>
          </a:r>
          <a:endParaRPr lang="en-US" dirty="0"/>
        </a:p>
      </dgm:t>
    </dgm:pt>
    <dgm:pt modelId="{18F4F99A-6C2F-724B-8812-08B90F77CB52}" type="parTrans" cxnId="{5467E9A7-4032-8841-A879-BEC555BE6193}">
      <dgm:prSet/>
      <dgm:spPr/>
      <dgm:t>
        <a:bodyPr/>
        <a:lstStyle/>
        <a:p>
          <a:endParaRPr lang="en-US"/>
        </a:p>
      </dgm:t>
    </dgm:pt>
    <dgm:pt modelId="{B87B8D2B-AA7D-D04B-A7D2-7CA228007467}" type="sibTrans" cxnId="{5467E9A7-4032-8841-A879-BEC555BE6193}">
      <dgm:prSet/>
      <dgm:spPr/>
      <dgm:t>
        <a:bodyPr/>
        <a:lstStyle/>
        <a:p>
          <a:endParaRPr lang="en-US"/>
        </a:p>
      </dgm:t>
    </dgm:pt>
    <dgm:pt modelId="{B2053260-3F83-D645-AE7E-67C7F2A01FE6}" type="pres">
      <dgm:prSet presAssocID="{4AB5E01B-5D9C-F742-90FA-7ED6FA1D70D1}" presName="compositeShape" presStyleCnt="0">
        <dgm:presLayoutVars>
          <dgm:chMax val="7"/>
          <dgm:dir/>
          <dgm:resizeHandles val="exact"/>
        </dgm:presLayoutVars>
      </dgm:prSet>
      <dgm:spPr/>
    </dgm:pt>
    <dgm:pt modelId="{DD1525AC-9E8E-474D-A6F7-E20B78106930}" type="pres">
      <dgm:prSet presAssocID="{B7A3A4E9-30F7-1646-A50D-03DBF422E5EC}" presName="circ1" presStyleLbl="vennNode1" presStyleIdx="0" presStyleCnt="3"/>
      <dgm:spPr/>
      <dgm:t>
        <a:bodyPr/>
        <a:lstStyle/>
        <a:p>
          <a:endParaRPr lang="en-US"/>
        </a:p>
      </dgm:t>
    </dgm:pt>
    <dgm:pt modelId="{D733D09B-8BD9-FE42-BD85-675FF87126EB}" type="pres">
      <dgm:prSet presAssocID="{B7A3A4E9-30F7-1646-A50D-03DBF422E5EC}" presName="circ1Tx" presStyleLbl="revTx" presStyleIdx="0" presStyleCnt="0">
        <dgm:presLayoutVars>
          <dgm:chMax val="0"/>
          <dgm:chPref val="0"/>
          <dgm:bulletEnabled val="1"/>
        </dgm:presLayoutVars>
      </dgm:prSet>
      <dgm:spPr/>
      <dgm:t>
        <a:bodyPr/>
        <a:lstStyle/>
        <a:p>
          <a:endParaRPr lang="en-US"/>
        </a:p>
      </dgm:t>
    </dgm:pt>
    <dgm:pt modelId="{4F8DF05C-363B-6944-A4D2-001CCADEE1C8}" type="pres">
      <dgm:prSet presAssocID="{AE164654-0E53-8944-90CA-6C8E9136C0DA}" presName="circ2" presStyleLbl="vennNode1" presStyleIdx="1" presStyleCnt="3"/>
      <dgm:spPr/>
      <dgm:t>
        <a:bodyPr/>
        <a:lstStyle/>
        <a:p>
          <a:endParaRPr lang="en-US"/>
        </a:p>
      </dgm:t>
    </dgm:pt>
    <dgm:pt modelId="{A5BE298E-E670-D34B-9691-5E67F0117E71}" type="pres">
      <dgm:prSet presAssocID="{AE164654-0E53-8944-90CA-6C8E9136C0DA}" presName="circ2Tx" presStyleLbl="revTx" presStyleIdx="0" presStyleCnt="0">
        <dgm:presLayoutVars>
          <dgm:chMax val="0"/>
          <dgm:chPref val="0"/>
          <dgm:bulletEnabled val="1"/>
        </dgm:presLayoutVars>
      </dgm:prSet>
      <dgm:spPr/>
      <dgm:t>
        <a:bodyPr/>
        <a:lstStyle/>
        <a:p>
          <a:endParaRPr lang="en-US"/>
        </a:p>
      </dgm:t>
    </dgm:pt>
    <dgm:pt modelId="{CCE832B6-CAD3-164C-880F-8CE854F9ADD0}" type="pres">
      <dgm:prSet presAssocID="{D43EF6A7-DE7B-CE46-812C-9EC64C0631AB}" presName="circ3" presStyleLbl="vennNode1" presStyleIdx="2" presStyleCnt="3"/>
      <dgm:spPr/>
      <dgm:t>
        <a:bodyPr/>
        <a:lstStyle/>
        <a:p>
          <a:endParaRPr lang="en-US"/>
        </a:p>
      </dgm:t>
    </dgm:pt>
    <dgm:pt modelId="{CEFFA7FB-EF76-CE4E-A18D-A455A493896D}" type="pres">
      <dgm:prSet presAssocID="{D43EF6A7-DE7B-CE46-812C-9EC64C0631AB}" presName="circ3Tx" presStyleLbl="revTx" presStyleIdx="0" presStyleCnt="0">
        <dgm:presLayoutVars>
          <dgm:chMax val="0"/>
          <dgm:chPref val="0"/>
          <dgm:bulletEnabled val="1"/>
        </dgm:presLayoutVars>
      </dgm:prSet>
      <dgm:spPr/>
      <dgm:t>
        <a:bodyPr/>
        <a:lstStyle/>
        <a:p>
          <a:endParaRPr lang="en-US"/>
        </a:p>
      </dgm:t>
    </dgm:pt>
  </dgm:ptLst>
  <dgm:cxnLst>
    <dgm:cxn modelId="{5467E9A7-4032-8841-A879-BEC555BE6193}" srcId="{4AB5E01B-5D9C-F742-90FA-7ED6FA1D70D1}" destId="{D43EF6A7-DE7B-CE46-812C-9EC64C0631AB}" srcOrd="2" destOrd="0" parTransId="{18F4F99A-6C2F-724B-8812-08B90F77CB52}" sibTransId="{B87B8D2B-AA7D-D04B-A7D2-7CA228007467}"/>
    <dgm:cxn modelId="{94D9AFC7-F9AF-B346-8E19-63554D48FDA8}" type="presOf" srcId="{4AB5E01B-5D9C-F742-90FA-7ED6FA1D70D1}" destId="{B2053260-3F83-D645-AE7E-67C7F2A01FE6}" srcOrd="0" destOrd="0" presId="urn:microsoft.com/office/officeart/2005/8/layout/venn1"/>
    <dgm:cxn modelId="{10C3B172-5AE0-1549-88D5-F138118F620D}" type="presOf" srcId="{D43EF6A7-DE7B-CE46-812C-9EC64C0631AB}" destId="{CCE832B6-CAD3-164C-880F-8CE854F9ADD0}" srcOrd="0" destOrd="0" presId="urn:microsoft.com/office/officeart/2005/8/layout/venn1"/>
    <dgm:cxn modelId="{356A001A-9B11-674E-BB99-63B037858FE6}" srcId="{4AB5E01B-5D9C-F742-90FA-7ED6FA1D70D1}" destId="{AE164654-0E53-8944-90CA-6C8E9136C0DA}" srcOrd="1" destOrd="0" parTransId="{24F70733-F154-E44D-A623-EDB1F1E07E9C}" sibTransId="{7D35FC16-C5DA-344D-851D-19556E42671C}"/>
    <dgm:cxn modelId="{551AF3BB-58A3-D243-827B-39E7B34A03F8}" type="presOf" srcId="{B7A3A4E9-30F7-1646-A50D-03DBF422E5EC}" destId="{D733D09B-8BD9-FE42-BD85-675FF87126EB}" srcOrd="1" destOrd="0" presId="urn:microsoft.com/office/officeart/2005/8/layout/venn1"/>
    <dgm:cxn modelId="{501F53EE-6784-2644-AC5B-0A8A06E85E5A}" srcId="{4AB5E01B-5D9C-F742-90FA-7ED6FA1D70D1}" destId="{B7A3A4E9-30F7-1646-A50D-03DBF422E5EC}" srcOrd="0" destOrd="0" parTransId="{79E79E73-92E2-4843-8396-477AF2A0381A}" sibTransId="{E0A5C73C-5E89-F146-89FE-8F2D8835EE57}"/>
    <dgm:cxn modelId="{40E2E12D-D315-8042-B290-8169F4254099}" type="presOf" srcId="{AE164654-0E53-8944-90CA-6C8E9136C0DA}" destId="{A5BE298E-E670-D34B-9691-5E67F0117E71}" srcOrd="1" destOrd="0" presId="urn:microsoft.com/office/officeart/2005/8/layout/venn1"/>
    <dgm:cxn modelId="{76F43BA2-18C8-E341-8B94-41F624D1DBF6}" type="presOf" srcId="{B7A3A4E9-30F7-1646-A50D-03DBF422E5EC}" destId="{DD1525AC-9E8E-474D-A6F7-E20B78106930}" srcOrd="0" destOrd="0" presId="urn:microsoft.com/office/officeart/2005/8/layout/venn1"/>
    <dgm:cxn modelId="{D43497BE-0CB7-8B4A-9356-737E38C563B8}" type="presOf" srcId="{AE164654-0E53-8944-90CA-6C8E9136C0DA}" destId="{4F8DF05C-363B-6944-A4D2-001CCADEE1C8}" srcOrd="0" destOrd="0" presId="urn:microsoft.com/office/officeart/2005/8/layout/venn1"/>
    <dgm:cxn modelId="{FC555D37-EADA-AA4E-95FB-B78EB4546553}" type="presOf" srcId="{D43EF6A7-DE7B-CE46-812C-9EC64C0631AB}" destId="{CEFFA7FB-EF76-CE4E-A18D-A455A493896D}" srcOrd="1" destOrd="0" presId="urn:microsoft.com/office/officeart/2005/8/layout/venn1"/>
    <dgm:cxn modelId="{9B600032-DE10-8F42-A7F3-457BE43B5866}" type="presParOf" srcId="{B2053260-3F83-D645-AE7E-67C7F2A01FE6}" destId="{DD1525AC-9E8E-474D-A6F7-E20B78106930}" srcOrd="0" destOrd="0" presId="urn:microsoft.com/office/officeart/2005/8/layout/venn1"/>
    <dgm:cxn modelId="{1A10BB90-E2FF-D241-BFB1-D284A13AAAC2}" type="presParOf" srcId="{B2053260-3F83-D645-AE7E-67C7F2A01FE6}" destId="{D733D09B-8BD9-FE42-BD85-675FF87126EB}" srcOrd="1" destOrd="0" presId="urn:microsoft.com/office/officeart/2005/8/layout/venn1"/>
    <dgm:cxn modelId="{BAE15B1A-BBB4-504F-B548-4FB0BDB7E4AC}" type="presParOf" srcId="{B2053260-3F83-D645-AE7E-67C7F2A01FE6}" destId="{4F8DF05C-363B-6944-A4D2-001CCADEE1C8}" srcOrd="2" destOrd="0" presId="urn:microsoft.com/office/officeart/2005/8/layout/venn1"/>
    <dgm:cxn modelId="{1BAB598D-A775-494A-AE3B-FD61A63EFC48}" type="presParOf" srcId="{B2053260-3F83-D645-AE7E-67C7F2A01FE6}" destId="{A5BE298E-E670-D34B-9691-5E67F0117E71}" srcOrd="3" destOrd="0" presId="urn:microsoft.com/office/officeart/2005/8/layout/venn1"/>
    <dgm:cxn modelId="{7BFE59ED-C353-1F45-9D17-1E08D836764C}" type="presParOf" srcId="{B2053260-3F83-D645-AE7E-67C7F2A01FE6}" destId="{CCE832B6-CAD3-164C-880F-8CE854F9ADD0}" srcOrd="4" destOrd="0" presId="urn:microsoft.com/office/officeart/2005/8/layout/venn1"/>
    <dgm:cxn modelId="{CF74D252-FB88-3240-B23A-E18F1B30DA82}" type="presParOf" srcId="{B2053260-3F83-D645-AE7E-67C7F2A01FE6}" destId="{CEFFA7FB-EF76-CE4E-A18D-A455A493896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F9666B-9CAD-4F8B-9CCD-4DF3EFBB9239}" type="slidenum">
              <a:rPr lang="en-US"/>
              <a:pPr>
                <a:defRPr/>
              </a:pPr>
              <a:t>‹#›</a:t>
            </a:fld>
            <a:endParaRPr lang="en-US"/>
          </a:p>
        </p:txBody>
      </p:sp>
    </p:spTree>
    <p:extLst>
      <p:ext uri="{BB962C8B-B14F-4D97-AF65-F5344CB8AC3E}">
        <p14:creationId xmlns:p14="http://schemas.microsoft.com/office/powerpoint/2010/main" val="26030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774002F-F28C-4C74-A412-3A58AAA5F94F}" type="slidenum">
              <a:rPr lang="en-US"/>
              <a:pPr>
                <a:defRPr/>
              </a:pPr>
              <a:t>‹#›</a:t>
            </a:fld>
            <a:endParaRPr lang="en-US"/>
          </a:p>
        </p:txBody>
      </p:sp>
    </p:spTree>
    <p:extLst>
      <p:ext uri="{BB962C8B-B14F-4D97-AF65-F5344CB8AC3E}">
        <p14:creationId xmlns:p14="http://schemas.microsoft.com/office/powerpoint/2010/main" val="1660683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C19686-46DE-4A65-9A02-510161EA5DDE}" type="slidenum">
              <a:rPr lang="en-US" smtClean="0"/>
              <a:pPr/>
              <a:t>1</a:t>
            </a:fld>
            <a:endParaRPr lang="en-US"/>
          </a:p>
        </p:txBody>
      </p:sp>
    </p:spTree>
    <p:extLst>
      <p:ext uri="{BB962C8B-B14F-4D97-AF65-F5344CB8AC3E}">
        <p14:creationId xmlns:p14="http://schemas.microsoft.com/office/powerpoint/2010/main" val="33310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call is derived from the RFP from CNI.</a:t>
            </a:r>
            <a:endParaRPr lang="en-US" dirty="0"/>
          </a:p>
        </p:txBody>
      </p:sp>
      <p:sp>
        <p:nvSpPr>
          <p:cNvPr id="4" name="Slide Number Placeholder 3"/>
          <p:cNvSpPr>
            <a:spLocks noGrp="1"/>
          </p:cNvSpPr>
          <p:nvPr>
            <p:ph type="sldNum" sz="quarter" idx="10"/>
          </p:nvPr>
        </p:nvSpPr>
        <p:spPr/>
        <p:txBody>
          <a:bodyPr/>
          <a:lstStyle/>
          <a:p>
            <a:pPr>
              <a:defRPr/>
            </a:pPr>
            <a:fld id="{F774002F-F28C-4C74-A412-3A58AAA5F94F}" type="slidenum">
              <a:rPr lang="en-US" smtClean="0"/>
              <a:pPr>
                <a:defRPr/>
              </a:pPr>
              <a:t>3</a:t>
            </a:fld>
            <a:endParaRPr lang="en-US"/>
          </a:p>
        </p:txBody>
      </p:sp>
    </p:spTree>
    <p:extLst>
      <p:ext uri="{BB962C8B-B14F-4D97-AF65-F5344CB8AC3E}">
        <p14:creationId xmlns:p14="http://schemas.microsoft.com/office/powerpoint/2010/main" val="3683793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74002F-F28C-4C74-A412-3A58AAA5F94F}" type="slidenum">
              <a:rPr lang="en-US" smtClean="0"/>
              <a:pPr>
                <a:defRPr/>
              </a:pPr>
              <a:t>4</a:t>
            </a:fld>
            <a:endParaRPr lang="en-US"/>
          </a:p>
        </p:txBody>
      </p:sp>
    </p:spTree>
    <p:extLst>
      <p:ext uri="{BB962C8B-B14F-4D97-AF65-F5344CB8AC3E}">
        <p14:creationId xmlns:p14="http://schemas.microsoft.com/office/powerpoint/2010/main" val="220121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NB definitions correlate with disciplinary emphasis.  Our attempt is a more global working definition.</a:t>
            </a:r>
          </a:p>
          <a:p>
            <a:endParaRPr lang="en-US" dirty="0" smtClean="0"/>
          </a:p>
          <a:p>
            <a:r>
              <a:rPr lang="en-US" dirty="0" smtClean="0"/>
              <a:t>The term “neurobehavioral” and the notion of “neurobehavioral issues or deficits” carry</a:t>
            </a:r>
            <a:r>
              <a:rPr lang="en-US" baseline="0" dirty="0" smtClean="0"/>
              <a:t> many definitions – or no definition at all.  NB, writ large, is how the BRAIN affects emotion, behavior, or learning.  When one has an ABI, she or he has greater NB needs than that of the general population – as there are compromises to cognition, behavior, physical abilities, and socialization.  These “SHOW UP” or appear to us as personality differences, trouble making decisions, impulsivity, lack of motivation, and so forth.</a:t>
            </a:r>
          </a:p>
          <a:p>
            <a:endParaRPr lang="en-US" baseline="0" dirty="0" smtClean="0"/>
          </a:p>
          <a:p>
            <a:r>
              <a:rPr lang="en-US" baseline="0" dirty="0" smtClean="0"/>
              <a:t>Further, these NB issues persist, which leads to worsening of abilities.  We see clients who are under or un-employed, or who are at risk of institutionalization.  The important thing to note is that without intervention, especially early intervention, signs and symptoms usually intensify and severely inhibit quality of life for persons with ABI.  </a:t>
            </a:r>
            <a:endParaRPr lang="en-US" dirty="0" smtClean="0"/>
          </a:p>
          <a:p>
            <a:pPr marL="285750" indent="-285750">
              <a:buFont typeface="Arial"/>
              <a:buChar char="•"/>
            </a:pPr>
            <a:r>
              <a:rPr lang="en-US" sz="1500" kern="1200" dirty="0" smtClean="0">
                <a:solidFill>
                  <a:srgbClr val="000000"/>
                </a:solidFill>
                <a:latin typeface="Times New Roman" pitchFamily="18" charset="0"/>
                <a:ea typeface="+mn-ea"/>
                <a:cs typeface="Candara"/>
              </a:rPr>
              <a:t>Person may experience personality changes, find problem solving difficult, experience a lack of motivation, and/or act impulsively.</a:t>
            </a:r>
          </a:p>
          <a:p>
            <a:pPr marL="285750" indent="-285750">
              <a:buFont typeface="Arial"/>
              <a:buChar char="•"/>
            </a:pPr>
            <a:r>
              <a:rPr lang="en-US" sz="1500" b="1" kern="1200" dirty="0" smtClean="0">
                <a:solidFill>
                  <a:srgbClr val="000000"/>
                </a:solidFill>
                <a:latin typeface="Times New Roman" pitchFamily="18" charset="0"/>
                <a:ea typeface="+mn-ea"/>
                <a:cs typeface="Candara"/>
              </a:rPr>
              <a:t>Persistent issues </a:t>
            </a:r>
            <a:r>
              <a:rPr lang="en-US" sz="1500" kern="1200" dirty="0" smtClean="0">
                <a:solidFill>
                  <a:srgbClr val="000000"/>
                </a:solidFill>
                <a:latin typeface="Times New Roman" pitchFamily="18" charset="0"/>
                <a:ea typeface="+mn-ea"/>
                <a:cs typeface="Candara"/>
              </a:rPr>
              <a:t>often stem from compromised functional abilities limiting engagement in professional, social, and educational activities, leading to:</a:t>
            </a:r>
          </a:p>
          <a:p>
            <a:pPr marL="742950" lvl="1" indent="-285750">
              <a:buFont typeface="Arial"/>
              <a:buChar char="•"/>
            </a:pPr>
            <a:r>
              <a:rPr lang="en-US" sz="1500" kern="1200" dirty="0" smtClean="0">
                <a:solidFill>
                  <a:srgbClr val="000000"/>
                </a:solidFill>
                <a:latin typeface="Times New Roman" pitchFamily="18" charset="0"/>
                <a:ea typeface="+mn-ea"/>
                <a:cs typeface="Candara"/>
              </a:rPr>
              <a:t>Underemployment</a:t>
            </a:r>
          </a:p>
          <a:p>
            <a:pPr marL="742950" lvl="1" indent="-285750">
              <a:buFont typeface="Arial"/>
              <a:buChar char="•"/>
            </a:pPr>
            <a:r>
              <a:rPr lang="en-US" sz="1500" kern="1200" dirty="0" smtClean="0">
                <a:solidFill>
                  <a:srgbClr val="000000"/>
                </a:solidFill>
                <a:latin typeface="Times New Roman" pitchFamily="18" charset="0"/>
                <a:ea typeface="+mn-ea"/>
                <a:cs typeface="Candara"/>
              </a:rPr>
              <a:t>Institutionalization (e.g., judicial, medical)</a:t>
            </a:r>
          </a:p>
          <a:p>
            <a:pPr marL="742950" lvl="1" indent="-285750">
              <a:buFont typeface="Arial"/>
              <a:buChar char="•"/>
            </a:pPr>
            <a:r>
              <a:rPr lang="en-US" sz="1500" kern="1200" dirty="0" smtClean="0">
                <a:solidFill>
                  <a:srgbClr val="000000"/>
                </a:solidFill>
                <a:latin typeface="Times New Roman" pitchFamily="18" charset="0"/>
                <a:ea typeface="+mn-ea"/>
                <a:cs typeface="Candara"/>
              </a:rPr>
              <a:t>Need for financial assistance</a:t>
            </a:r>
          </a:p>
          <a:p>
            <a:endParaRPr lang="en-US" dirty="0"/>
          </a:p>
        </p:txBody>
      </p:sp>
      <p:sp>
        <p:nvSpPr>
          <p:cNvPr id="4" name="Slide Number Placeholder 3"/>
          <p:cNvSpPr>
            <a:spLocks noGrp="1"/>
          </p:cNvSpPr>
          <p:nvPr>
            <p:ph type="sldNum" sz="quarter" idx="10"/>
          </p:nvPr>
        </p:nvSpPr>
        <p:spPr/>
        <p:txBody>
          <a:bodyPr/>
          <a:lstStyle/>
          <a:p>
            <a:pPr>
              <a:defRPr/>
            </a:pPr>
            <a:fld id="{F774002F-F28C-4C74-A412-3A58AAA5F94F}" type="slidenum">
              <a:rPr lang="en-US" smtClean="0"/>
              <a:pPr>
                <a:defRPr/>
              </a:pPr>
              <a:t>6</a:t>
            </a:fld>
            <a:endParaRPr lang="en-US"/>
          </a:p>
        </p:txBody>
      </p:sp>
    </p:spTree>
    <p:extLst>
      <p:ext uri="{BB962C8B-B14F-4D97-AF65-F5344CB8AC3E}">
        <p14:creationId xmlns:p14="http://schemas.microsoft.com/office/powerpoint/2010/main" val="230996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74002F-F28C-4C74-A412-3A58AAA5F94F}" type="slidenum">
              <a:rPr lang="en-US" smtClean="0"/>
              <a:pPr>
                <a:defRPr/>
              </a:pPr>
              <a:t>7</a:t>
            </a:fld>
            <a:endParaRPr lang="en-US"/>
          </a:p>
        </p:txBody>
      </p:sp>
    </p:spTree>
    <p:extLst>
      <p:ext uri="{BB962C8B-B14F-4D97-AF65-F5344CB8AC3E}">
        <p14:creationId xmlns:p14="http://schemas.microsoft.com/office/powerpoint/2010/main" val="103741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Services and resources range (“spectrum” – CO, “continuum” – MA and IA, and “high risk” – MD);  </a:t>
            </a:r>
          </a:p>
          <a:p>
            <a:r>
              <a:rPr lang="en-US" dirty="0" smtClean="0"/>
              <a:t>Waiver programs, while complicated to manage, enable access to community-based and residential services;</a:t>
            </a:r>
          </a:p>
          <a:p>
            <a:r>
              <a:rPr lang="en-US" dirty="0" smtClean="0"/>
              <a:t>Trust fund dollars can be creatively sourced (e.g., AL, NJ, TX) and leveraged;</a:t>
            </a:r>
          </a:p>
          <a:p>
            <a:r>
              <a:rPr lang="en-US" dirty="0" smtClean="0"/>
              <a:t>Good providers can be hard to find, expensive to keep;</a:t>
            </a:r>
          </a:p>
          <a:p>
            <a:r>
              <a:rPr lang="en-US" dirty="0" smtClean="0"/>
              <a:t>Small-scale change happens through collaborative networks and “fierce” advocacy;</a:t>
            </a:r>
          </a:p>
          <a:p>
            <a:r>
              <a:rPr lang="en-US" dirty="0" smtClean="0"/>
              <a:t>Large-scale change follows crises (e.g., class-action lawsuits) and political appointments.</a:t>
            </a:r>
          </a:p>
          <a:p>
            <a:endParaRPr lang="en-US" dirty="0"/>
          </a:p>
        </p:txBody>
      </p:sp>
      <p:sp>
        <p:nvSpPr>
          <p:cNvPr id="4" name="Slide Number Placeholder 3"/>
          <p:cNvSpPr>
            <a:spLocks noGrp="1"/>
          </p:cNvSpPr>
          <p:nvPr>
            <p:ph type="sldNum" sz="quarter" idx="10"/>
          </p:nvPr>
        </p:nvSpPr>
        <p:spPr/>
        <p:txBody>
          <a:bodyPr/>
          <a:lstStyle/>
          <a:p>
            <a:pPr>
              <a:defRPr/>
            </a:pPr>
            <a:fld id="{F774002F-F28C-4C74-A412-3A58AAA5F94F}" type="slidenum">
              <a:rPr lang="en-US" smtClean="0"/>
              <a:pPr>
                <a:defRPr/>
              </a:pPr>
              <a:t>16</a:t>
            </a:fld>
            <a:endParaRPr lang="en-US"/>
          </a:p>
        </p:txBody>
      </p:sp>
    </p:spTree>
    <p:extLst>
      <p:ext uri="{BB962C8B-B14F-4D97-AF65-F5344CB8AC3E}">
        <p14:creationId xmlns:p14="http://schemas.microsoft.com/office/powerpoint/2010/main" val="118742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74002F-F28C-4C74-A412-3A58AAA5F94F}" type="slidenum">
              <a:rPr lang="en-US" smtClean="0"/>
              <a:pPr>
                <a:defRPr/>
              </a:pPr>
              <a:t>18</a:t>
            </a:fld>
            <a:endParaRPr lang="en-US"/>
          </a:p>
        </p:txBody>
      </p:sp>
    </p:spTree>
    <p:extLst>
      <p:ext uri="{BB962C8B-B14F-4D97-AF65-F5344CB8AC3E}">
        <p14:creationId xmlns:p14="http://schemas.microsoft.com/office/powerpoint/2010/main" val="210259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C19686-46DE-4A65-9A02-510161EA5DDE}" type="slidenum">
              <a:rPr lang="en-US" smtClean="0"/>
              <a:pPr/>
              <a:t>19</a:t>
            </a:fld>
            <a:endParaRPr lang="en-US"/>
          </a:p>
        </p:txBody>
      </p:sp>
    </p:spTree>
    <p:extLst>
      <p:ext uri="{BB962C8B-B14F-4D97-AF65-F5344CB8AC3E}">
        <p14:creationId xmlns:p14="http://schemas.microsoft.com/office/powerpoint/2010/main" val="274890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9A9BF3-8AE0-4128-BFA8-75E1E999ED83}"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705DE6-9A80-470E-8471-44FE4235B746}" type="slidenum">
              <a:rPr lang="en-US" smtClean="0"/>
              <a:pPr>
                <a:defRPr/>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53CAC6-F78C-4FC9-BC55-5CE656AE238A}"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883BD78-41FD-4AC8-9D37-3B9334B400FA}"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B6E88C-60BF-40D8-A5AE-D137DAC43BF7}"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455397-8A08-4737-A0C1-82BB5D21EB7A}" type="slidenum">
              <a:rPr lang="en-US" smtClean="0"/>
              <a:pPr>
                <a:defRPr/>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C5BE64-D70D-480B-B9A0-40E18D2F8F2E}"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4C489B-AD48-4924-BBA5-89DF1375A524}"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1A028C4-2F28-4E86-B074-AB968764E794}"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A6AD085-35B7-43C7-BFEB-15393CF8FCE1}"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0C67B31-599B-4D06-87AC-D77293568FE1}"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C91C49-E10E-44BE-8A45-C7C85860EC10}"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a:defRPr/>
            </a:pPr>
            <a:fld id="{5E455397-8A08-4737-A0C1-82BB5D21EB7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eixnecx@jmu.edu"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mailto:odonogcr@jm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209800"/>
            <a:ext cx="8077200" cy="4124206"/>
          </a:xfrm>
          <a:prstGeom prst="rect">
            <a:avLst/>
          </a:prstGeom>
          <a:noFill/>
        </p:spPr>
        <p:txBody>
          <a:bodyPr wrap="square">
            <a:spAutoFit/>
          </a:bodyPr>
          <a:lstStyle/>
          <a:p>
            <a:pPr algn="ctr"/>
            <a:r>
              <a:rPr lang="en-US" sz="2800" dirty="0" smtClean="0">
                <a:latin typeface="+mn-lt"/>
                <a:cs typeface="Candara"/>
              </a:rPr>
              <a:t>Access to Neurobehavioral Services in the Commonwealth of Virginia</a:t>
            </a:r>
          </a:p>
          <a:p>
            <a:pPr algn="ctr"/>
            <a:endParaRPr lang="en-US" sz="1800" b="1" dirty="0" smtClean="0">
              <a:latin typeface="+mn-lt"/>
              <a:cs typeface="Candara"/>
            </a:endParaRPr>
          </a:p>
          <a:p>
            <a:pPr algn="ctr"/>
            <a:r>
              <a:rPr lang="en-US" sz="1800" b="1" dirty="0" smtClean="0">
                <a:latin typeface="+mn-lt"/>
                <a:cs typeface="Candara"/>
              </a:rPr>
              <a:t>Cara Meixner, Ph.D. and Cynthia O’Donoghue, Ph.D.</a:t>
            </a:r>
          </a:p>
          <a:p>
            <a:pPr algn="ctr"/>
            <a:r>
              <a:rPr lang="en-US" sz="1800" b="1" dirty="0" smtClean="0">
                <a:latin typeface="+mn-lt"/>
                <a:cs typeface="Candara"/>
              </a:rPr>
              <a:t>James Madison University</a:t>
            </a:r>
          </a:p>
          <a:p>
            <a:pPr algn="ctr"/>
            <a:endParaRPr lang="en-US" sz="1800" dirty="0" smtClean="0">
              <a:latin typeface="+mn-lt"/>
              <a:cs typeface="Candara"/>
            </a:endParaRPr>
          </a:p>
          <a:p>
            <a:pPr algn="ctr"/>
            <a:r>
              <a:rPr lang="en-US" sz="1800" dirty="0" smtClean="0">
                <a:latin typeface="+mn-lt"/>
                <a:cs typeface="Candara"/>
              </a:rPr>
              <a:t>Brain Injury Report Out Day</a:t>
            </a:r>
          </a:p>
          <a:p>
            <a:pPr algn="ctr"/>
            <a:r>
              <a:rPr lang="en-US" sz="1800" dirty="0" smtClean="0">
                <a:latin typeface="+mn-lt"/>
                <a:cs typeface="Candara"/>
              </a:rPr>
              <a:t>July 24, 2015</a:t>
            </a:r>
            <a:endParaRPr lang="en-US" sz="1800" i="1" dirty="0">
              <a:latin typeface="+mn-lt"/>
              <a:cs typeface="Candara"/>
            </a:endParaRPr>
          </a:p>
          <a:p>
            <a:pPr algn="ctr"/>
            <a:endParaRPr lang="en-US" sz="1800" i="1" dirty="0" smtClean="0">
              <a:latin typeface="+mn-lt"/>
              <a:cs typeface="Candara"/>
            </a:endParaRPr>
          </a:p>
          <a:p>
            <a:pPr algn="ctr"/>
            <a:endParaRPr lang="en-US" i="1" dirty="0" smtClean="0">
              <a:latin typeface="+mn-lt"/>
              <a:cs typeface="Candara"/>
            </a:endParaRPr>
          </a:p>
          <a:p>
            <a:pPr algn="ctr"/>
            <a:r>
              <a:rPr lang="en-US" sz="1400" i="1" dirty="0" smtClean="0">
                <a:latin typeface="+mn-lt"/>
                <a:cs typeface="Candara"/>
              </a:rPr>
              <a:t>This work is supported through funding from the Commonwealth Neurotrauma Initiative Trust Fund, Virginia Department of Rehabilitative Services. Permission to cite information from this presentation must be granted by the investigators</a:t>
            </a:r>
            <a:r>
              <a:rPr lang="en-US" sz="1100" i="1" dirty="0" smtClean="0">
                <a:latin typeface="+mn-lt"/>
                <a:cs typeface="Candara"/>
              </a:rPr>
              <a:t>. </a:t>
            </a:r>
            <a:r>
              <a:rPr lang="en-US" sz="1400" i="1" dirty="0" smtClean="0">
                <a:latin typeface="+mn-lt"/>
                <a:cs typeface="Candara"/>
              </a:rPr>
              <a:t>	</a:t>
            </a:r>
            <a:br>
              <a:rPr lang="en-US" sz="1400" i="1" dirty="0" smtClean="0">
                <a:latin typeface="+mn-lt"/>
                <a:cs typeface="Candara"/>
              </a:rPr>
            </a:br>
            <a:endParaRPr lang="en-US" sz="1400" i="1" dirty="0">
              <a:latin typeface="+mn-lt"/>
              <a:cs typeface="Candara"/>
            </a:endParaRPr>
          </a:p>
        </p:txBody>
      </p:sp>
      <p:pic>
        <p:nvPicPr>
          <p:cNvPr id="3" name="Picture 2" descr="CNI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28600"/>
            <a:ext cx="1654290" cy="15963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43400" y="1828800"/>
            <a:ext cx="4572000" cy="396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9275" y="-117756"/>
            <a:ext cx="8042276" cy="1336956"/>
          </a:xfrm>
        </p:spPr>
        <p:txBody>
          <a:bodyPr/>
          <a:lstStyle/>
          <a:p>
            <a:r>
              <a:rPr lang="en-US" sz="4400" dirty="0" smtClean="0">
                <a:solidFill>
                  <a:srgbClr val="000000"/>
                </a:solidFill>
              </a:rPr>
              <a:t>Informing NB Care in Virginia</a:t>
            </a:r>
            <a:endParaRPr lang="en-US" sz="4400" dirty="0">
              <a:solidFill>
                <a:srgbClr val="000000"/>
              </a:solidFill>
            </a:endParaRPr>
          </a:p>
        </p:txBody>
      </p:sp>
      <p:sp>
        <p:nvSpPr>
          <p:cNvPr id="3" name="Content Placeholder 2"/>
          <p:cNvSpPr>
            <a:spLocks noGrp="1"/>
          </p:cNvSpPr>
          <p:nvPr>
            <p:ph idx="1"/>
          </p:nvPr>
        </p:nvSpPr>
        <p:spPr>
          <a:xfrm>
            <a:off x="549275" y="1600201"/>
            <a:ext cx="3641725" cy="4343400"/>
          </a:xfrm>
        </p:spPr>
        <p:txBody>
          <a:bodyPr>
            <a:normAutofit/>
          </a:bodyPr>
          <a:lstStyle/>
          <a:p>
            <a:pPr marL="0" indent="0">
              <a:buNone/>
            </a:pPr>
            <a:r>
              <a:rPr lang="en-US" b="1" dirty="0" smtClean="0">
                <a:solidFill>
                  <a:schemeClr val="tx1"/>
                </a:solidFill>
              </a:rPr>
              <a:t>Survey Findings </a:t>
            </a:r>
            <a:r>
              <a:rPr lang="en-US" dirty="0" smtClean="0">
                <a:solidFill>
                  <a:schemeClr val="tx1"/>
                </a:solidFill>
              </a:rPr>
              <a:t> </a:t>
            </a:r>
          </a:p>
          <a:p>
            <a:pPr marL="0" indent="0">
              <a:buNone/>
            </a:pPr>
            <a:r>
              <a:rPr lang="en-US" sz="2000" dirty="0" smtClean="0">
                <a:solidFill>
                  <a:schemeClr val="tx1"/>
                </a:solidFill>
              </a:rPr>
              <a:t>Demographics</a:t>
            </a:r>
          </a:p>
          <a:p>
            <a:r>
              <a:rPr lang="en-US" sz="2000" dirty="0" smtClean="0">
                <a:solidFill>
                  <a:schemeClr val="tx1"/>
                </a:solidFill>
              </a:rPr>
              <a:t>190 providers; 44% response rate (n=84)</a:t>
            </a:r>
          </a:p>
          <a:p>
            <a:r>
              <a:rPr lang="en-US" sz="2000" dirty="0" smtClean="0">
                <a:solidFill>
                  <a:schemeClr val="tx1"/>
                </a:solidFill>
              </a:rPr>
              <a:t>51% offer services </a:t>
            </a:r>
            <a:r>
              <a:rPr lang="en-US" sz="2000" i="1" dirty="0" smtClean="0">
                <a:solidFill>
                  <a:schemeClr val="tx1"/>
                </a:solidFill>
              </a:rPr>
              <a:t>specific</a:t>
            </a:r>
            <a:r>
              <a:rPr lang="en-US" sz="2000" dirty="0" smtClean="0">
                <a:solidFill>
                  <a:schemeClr val="tx1"/>
                </a:solidFill>
              </a:rPr>
              <a:t> to neurobehavioral, serving an average of 160 cases annually</a:t>
            </a:r>
            <a:endParaRPr lang="en-US" sz="2000" dirty="0">
              <a:solidFill>
                <a:schemeClr val="tx1"/>
              </a:solidFill>
            </a:endParaRPr>
          </a:p>
        </p:txBody>
      </p:sp>
      <p:graphicFrame>
        <p:nvGraphicFramePr>
          <p:cNvPr id="4" name="Chart 3"/>
          <p:cNvGraphicFramePr/>
          <p:nvPr>
            <p:extLst>
              <p:ext uri="{D42A27DB-BD31-4B8C-83A1-F6EECF244321}">
                <p14:modId xmlns:p14="http://schemas.microsoft.com/office/powerpoint/2010/main" val="4240065714"/>
              </p:ext>
            </p:extLst>
          </p:nvPr>
        </p:nvGraphicFramePr>
        <p:xfrm>
          <a:off x="36576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040829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7756"/>
            <a:ext cx="8042276" cy="1336956"/>
          </a:xfrm>
        </p:spPr>
        <p:txBody>
          <a:bodyPr/>
          <a:lstStyle/>
          <a:p>
            <a:r>
              <a:rPr lang="en-US" sz="4400" dirty="0" smtClean="0">
                <a:solidFill>
                  <a:srgbClr val="000000"/>
                </a:solidFill>
              </a:rPr>
              <a:t>Informing NB Care in Virginia</a:t>
            </a:r>
            <a:endParaRPr lang="en-US" sz="4400" dirty="0">
              <a:solidFill>
                <a:srgbClr val="000000"/>
              </a:solidFill>
            </a:endParaRPr>
          </a:p>
        </p:txBody>
      </p:sp>
      <p:sp>
        <p:nvSpPr>
          <p:cNvPr id="3" name="Content Placeholder 2"/>
          <p:cNvSpPr>
            <a:spLocks noGrp="1"/>
          </p:cNvSpPr>
          <p:nvPr>
            <p:ph idx="1"/>
          </p:nvPr>
        </p:nvSpPr>
        <p:spPr>
          <a:xfrm>
            <a:off x="549275" y="1600201"/>
            <a:ext cx="4327525" cy="4343400"/>
          </a:xfrm>
        </p:spPr>
        <p:txBody>
          <a:bodyPr>
            <a:normAutofit/>
          </a:bodyPr>
          <a:lstStyle/>
          <a:p>
            <a:pPr marL="0" indent="0">
              <a:buNone/>
            </a:pPr>
            <a:r>
              <a:rPr lang="en-US" b="1" dirty="0" smtClean="0">
                <a:solidFill>
                  <a:schemeClr val="tx1"/>
                </a:solidFill>
              </a:rPr>
              <a:t>Survey Findings </a:t>
            </a:r>
            <a:r>
              <a:rPr lang="en-US" dirty="0" smtClean="0">
                <a:solidFill>
                  <a:schemeClr val="tx1"/>
                </a:solidFill>
              </a:rPr>
              <a:t> </a:t>
            </a:r>
          </a:p>
          <a:p>
            <a:pPr marL="0" indent="0">
              <a:buNone/>
            </a:pPr>
            <a:r>
              <a:rPr lang="en-US" sz="2000" i="1" dirty="0" smtClean="0">
                <a:solidFill>
                  <a:schemeClr val="tx1"/>
                </a:solidFill>
              </a:rPr>
              <a:t>Eligibility</a:t>
            </a:r>
          </a:p>
          <a:p>
            <a:pPr>
              <a:buClr>
                <a:schemeClr val="bg2">
                  <a:lumMod val="50000"/>
                </a:schemeClr>
              </a:buClr>
            </a:pPr>
            <a:r>
              <a:rPr lang="en-US" sz="2000" dirty="0" smtClean="0">
                <a:solidFill>
                  <a:schemeClr val="tx1"/>
                </a:solidFill>
              </a:rPr>
              <a:t>74% must have </a:t>
            </a:r>
            <a:r>
              <a:rPr lang="en-US" sz="2000" i="1" dirty="0" smtClean="0">
                <a:solidFill>
                  <a:schemeClr val="tx1"/>
                </a:solidFill>
              </a:rPr>
              <a:t>at least</a:t>
            </a:r>
            <a:r>
              <a:rPr lang="en-US" sz="2000" dirty="0" smtClean="0">
                <a:solidFill>
                  <a:schemeClr val="tx1"/>
                </a:solidFill>
              </a:rPr>
              <a:t> an ABI diagnosis from client; others may include mental health, substance abuse, etc.</a:t>
            </a:r>
          </a:p>
          <a:p>
            <a:pPr marL="0" indent="0">
              <a:buClr>
                <a:schemeClr val="bg2">
                  <a:lumMod val="50000"/>
                </a:schemeClr>
              </a:buClr>
              <a:buNone/>
            </a:pPr>
            <a:r>
              <a:rPr lang="en-US" sz="2000" dirty="0" smtClean="0">
                <a:solidFill>
                  <a:schemeClr val="tx1"/>
                </a:solidFill>
              </a:rPr>
              <a:t>  </a:t>
            </a:r>
            <a:endParaRPr lang="en-US" sz="2000" dirty="0">
              <a:solidFill>
                <a:schemeClr val="tx1"/>
              </a:solidFill>
            </a:endParaRPr>
          </a:p>
        </p:txBody>
      </p:sp>
      <p:pic>
        <p:nvPicPr>
          <p:cNvPr id="6" name="Picture 5"/>
          <p:cNvPicPr>
            <a:picLocks noChangeAspect="1"/>
          </p:cNvPicPr>
          <p:nvPr/>
        </p:nvPicPr>
        <p:blipFill>
          <a:blip r:embed="rId2"/>
          <a:stretch>
            <a:fillRect/>
          </a:stretch>
        </p:blipFill>
        <p:spPr>
          <a:xfrm>
            <a:off x="4953000" y="1752600"/>
            <a:ext cx="3657600" cy="2438400"/>
          </a:xfrm>
          <a:prstGeom prst="rect">
            <a:avLst/>
          </a:prstGeom>
        </p:spPr>
      </p:pic>
      <p:sp>
        <p:nvSpPr>
          <p:cNvPr id="7" name="Content Placeholder 2"/>
          <p:cNvSpPr txBox="1">
            <a:spLocks/>
          </p:cNvSpPr>
          <p:nvPr/>
        </p:nvSpPr>
        <p:spPr>
          <a:xfrm>
            <a:off x="549275" y="4190999"/>
            <a:ext cx="7985125" cy="1905001"/>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r>
              <a:rPr lang="en-US" sz="2000" i="1" dirty="0" smtClean="0">
                <a:solidFill>
                  <a:schemeClr val="tx1"/>
                </a:solidFill>
              </a:rPr>
              <a:t>Funding</a:t>
            </a:r>
          </a:p>
          <a:p>
            <a:pPr>
              <a:buClr>
                <a:schemeClr val="bg2">
                  <a:lumMod val="50000"/>
                </a:schemeClr>
              </a:buClr>
            </a:pPr>
            <a:r>
              <a:rPr lang="en-US" sz="2000" dirty="0" smtClean="0">
                <a:solidFill>
                  <a:schemeClr val="tx1"/>
                </a:solidFill>
              </a:rPr>
              <a:t>35% indicated “no payment information considered” whereas all other responses were some combination of Medicaid, Medicare, private funding, private insurance, or other.  </a:t>
            </a:r>
            <a:endParaRPr lang="en-US" sz="2000" dirty="0">
              <a:solidFill>
                <a:schemeClr val="tx1"/>
              </a:solidFill>
            </a:endParaRPr>
          </a:p>
        </p:txBody>
      </p:sp>
      <p:sp>
        <p:nvSpPr>
          <p:cNvPr id="8" name="TextBox 7"/>
          <p:cNvSpPr txBox="1"/>
          <p:nvPr/>
        </p:nvSpPr>
        <p:spPr>
          <a:xfrm>
            <a:off x="6484057" y="3962400"/>
            <a:ext cx="2121093" cy="200055"/>
          </a:xfrm>
          <a:prstGeom prst="rect">
            <a:avLst/>
          </a:prstGeom>
          <a:noFill/>
        </p:spPr>
        <p:txBody>
          <a:bodyPr wrap="none" rtlCol="0">
            <a:spAutoFit/>
          </a:bodyPr>
          <a:lstStyle/>
          <a:p>
            <a:pPr algn="r"/>
            <a:r>
              <a:rPr lang="en-US" sz="700" dirty="0" smtClean="0"/>
              <a:t>Image from </a:t>
            </a:r>
            <a:r>
              <a:rPr lang="en-US" sz="700" i="1" dirty="0" smtClean="0"/>
              <a:t>Teens and TBI: </a:t>
            </a:r>
            <a:r>
              <a:rPr lang="en-US" sz="700" dirty="0" smtClean="0"/>
              <a:t>www.huffingtonpost.com</a:t>
            </a:r>
            <a:endParaRPr lang="en-US" sz="700" dirty="0"/>
          </a:p>
        </p:txBody>
      </p:sp>
    </p:spTree>
    <p:extLst>
      <p:ext uri="{BB962C8B-B14F-4D97-AF65-F5344CB8AC3E}">
        <p14:creationId xmlns:p14="http://schemas.microsoft.com/office/powerpoint/2010/main" val="146456580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4267199" cy="5257800"/>
          </a:xfrm>
        </p:spPr>
        <p:txBody>
          <a:bodyPr>
            <a:normAutofit/>
          </a:bodyPr>
          <a:lstStyle/>
          <a:p>
            <a:pPr marL="0" indent="0">
              <a:spcBef>
                <a:spcPts val="500"/>
              </a:spcBef>
              <a:buNone/>
            </a:pPr>
            <a:r>
              <a:rPr lang="en-US" dirty="0" smtClean="0">
                <a:solidFill>
                  <a:srgbClr val="000000"/>
                </a:solidFill>
              </a:rPr>
              <a:t>Needs pertaining to </a:t>
            </a:r>
            <a:r>
              <a:rPr lang="en-US" b="1" dirty="0" smtClean="0">
                <a:solidFill>
                  <a:srgbClr val="000000"/>
                </a:solidFill>
              </a:rPr>
              <a:t>respondents’</a:t>
            </a:r>
            <a:r>
              <a:rPr lang="en-US" dirty="0" smtClean="0">
                <a:solidFill>
                  <a:srgbClr val="000000"/>
                </a:solidFill>
              </a:rPr>
              <a:t> organizations:</a:t>
            </a:r>
          </a:p>
          <a:p>
            <a:pPr marL="457200" indent="-457200">
              <a:spcBef>
                <a:spcPts val="500"/>
              </a:spcBef>
              <a:buClr>
                <a:schemeClr val="bg2">
                  <a:lumMod val="50000"/>
                </a:schemeClr>
              </a:buClr>
              <a:buFont typeface="+mj-lt"/>
              <a:buAutoNum type="arabicPeriod"/>
            </a:pPr>
            <a:r>
              <a:rPr lang="en-US" sz="2000" dirty="0" smtClean="0">
                <a:solidFill>
                  <a:srgbClr val="000000"/>
                </a:solidFill>
              </a:rPr>
              <a:t>Funding mechanisms (4.38)</a:t>
            </a:r>
          </a:p>
          <a:p>
            <a:pPr marL="457200" indent="-457200">
              <a:spcBef>
                <a:spcPts val="500"/>
              </a:spcBef>
              <a:buClr>
                <a:schemeClr val="bg2">
                  <a:lumMod val="50000"/>
                </a:schemeClr>
              </a:buClr>
              <a:buFont typeface="+mj-lt"/>
              <a:buAutoNum type="arabicPeriod"/>
            </a:pPr>
            <a:r>
              <a:rPr lang="en-US" sz="2000" dirty="0">
                <a:solidFill>
                  <a:srgbClr val="000000"/>
                </a:solidFill>
              </a:rPr>
              <a:t>Supported living programs (4.17)</a:t>
            </a:r>
          </a:p>
          <a:p>
            <a:pPr marL="457200" indent="-457200">
              <a:spcBef>
                <a:spcPts val="500"/>
              </a:spcBef>
              <a:buClr>
                <a:schemeClr val="bg2">
                  <a:lumMod val="50000"/>
                </a:schemeClr>
              </a:buClr>
              <a:buFont typeface="+mj-lt"/>
              <a:buAutoNum type="arabicPeriod"/>
            </a:pPr>
            <a:r>
              <a:rPr lang="en-US" sz="2000" dirty="0" smtClean="0">
                <a:solidFill>
                  <a:srgbClr val="000000"/>
                </a:solidFill>
              </a:rPr>
              <a:t>Community-integrated homes (3.86)</a:t>
            </a:r>
          </a:p>
          <a:p>
            <a:pPr marL="457200" indent="-457200">
              <a:spcBef>
                <a:spcPts val="500"/>
              </a:spcBef>
              <a:buClr>
                <a:schemeClr val="bg2">
                  <a:lumMod val="50000"/>
                </a:schemeClr>
              </a:buClr>
              <a:buFont typeface="+mj-lt"/>
              <a:buAutoNum type="arabicPeriod"/>
            </a:pPr>
            <a:r>
              <a:rPr lang="en-US" sz="2000" dirty="0">
                <a:solidFill>
                  <a:srgbClr val="000000"/>
                </a:solidFill>
              </a:rPr>
              <a:t>Intensive residential treatment (3.81</a:t>
            </a:r>
            <a:r>
              <a:rPr lang="en-US" sz="2000" dirty="0" smtClean="0">
                <a:solidFill>
                  <a:srgbClr val="000000"/>
                </a:solidFill>
              </a:rPr>
              <a:t>)</a:t>
            </a:r>
          </a:p>
          <a:p>
            <a:pPr marL="457200" indent="-457200">
              <a:spcBef>
                <a:spcPts val="500"/>
              </a:spcBef>
              <a:buClr>
                <a:schemeClr val="bg2">
                  <a:lumMod val="50000"/>
                </a:schemeClr>
              </a:buClr>
              <a:buFont typeface="+mj-lt"/>
              <a:buAutoNum type="arabicPeriod"/>
            </a:pPr>
            <a:r>
              <a:rPr lang="en-US" sz="2000" dirty="0" smtClean="0">
                <a:solidFill>
                  <a:srgbClr val="000000"/>
                </a:solidFill>
              </a:rPr>
              <a:t>Behavioral supports (3.75)</a:t>
            </a:r>
          </a:p>
          <a:p>
            <a:pPr marL="457200" indent="-457200">
              <a:spcBef>
                <a:spcPts val="500"/>
              </a:spcBef>
              <a:buClr>
                <a:schemeClr val="bg2">
                  <a:lumMod val="50000"/>
                </a:schemeClr>
              </a:buClr>
              <a:buFont typeface="+mj-lt"/>
              <a:buAutoNum type="arabicPeriod"/>
            </a:pPr>
            <a:r>
              <a:rPr lang="en-US" sz="2000" dirty="0" smtClean="0">
                <a:solidFill>
                  <a:srgbClr val="000000"/>
                </a:solidFill>
              </a:rPr>
              <a:t>Neuropsychological and behavioral management (3.67)</a:t>
            </a:r>
            <a:endParaRPr lang="en-US" sz="2000" dirty="0">
              <a:solidFill>
                <a:srgbClr val="000000"/>
              </a:solidFill>
            </a:endParaRPr>
          </a:p>
        </p:txBody>
      </p:sp>
      <p:sp>
        <p:nvSpPr>
          <p:cNvPr id="4" name="Content Placeholder 2"/>
          <p:cNvSpPr txBox="1">
            <a:spLocks/>
          </p:cNvSpPr>
          <p:nvPr/>
        </p:nvSpPr>
        <p:spPr>
          <a:xfrm>
            <a:off x="4873626" y="1600199"/>
            <a:ext cx="4270374" cy="5257801"/>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fontAlgn="auto">
              <a:spcBef>
                <a:spcPts val="500"/>
              </a:spcBef>
              <a:spcAft>
                <a:spcPts val="0"/>
              </a:spcAft>
              <a:buFont typeface="Wingdings 2" pitchFamily="18" charset="2"/>
              <a:buNone/>
            </a:pPr>
            <a:r>
              <a:rPr lang="en-US" dirty="0" smtClean="0">
                <a:solidFill>
                  <a:srgbClr val="000000"/>
                </a:solidFill>
              </a:rPr>
              <a:t>Perceived needs pertaining to </a:t>
            </a:r>
            <a:r>
              <a:rPr lang="en-US" b="1" dirty="0" smtClean="0">
                <a:solidFill>
                  <a:srgbClr val="000000"/>
                </a:solidFill>
              </a:rPr>
              <a:t>other</a:t>
            </a:r>
            <a:r>
              <a:rPr lang="en-US" dirty="0" smtClean="0">
                <a:solidFill>
                  <a:srgbClr val="000000"/>
                </a:solidFill>
              </a:rPr>
              <a:t> organizations:</a:t>
            </a:r>
          </a:p>
          <a:p>
            <a:pPr marL="457200" indent="-457200" fontAlgn="auto">
              <a:spcBef>
                <a:spcPts val="500"/>
              </a:spcBef>
              <a:spcAft>
                <a:spcPts val="0"/>
              </a:spcAft>
              <a:buClr>
                <a:schemeClr val="bg2">
                  <a:lumMod val="50000"/>
                </a:schemeClr>
              </a:buClr>
              <a:buFont typeface="+mj-lt"/>
              <a:buAutoNum type="arabicPeriod"/>
            </a:pPr>
            <a:r>
              <a:rPr lang="en-US" sz="2000" dirty="0" smtClean="0">
                <a:solidFill>
                  <a:srgbClr val="000000"/>
                </a:solidFill>
              </a:rPr>
              <a:t>Funding mechanisms (4.53)</a:t>
            </a:r>
          </a:p>
          <a:p>
            <a:pPr marL="457200" indent="-457200" fontAlgn="auto">
              <a:spcBef>
                <a:spcPts val="500"/>
              </a:spcBef>
              <a:spcAft>
                <a:spcPts val="0"/>
              </a:spcAft>
              <a:buClr>
                <a:schemeClr val="bg2">
                  <a:lumMod val="50000"/>
                </a:schemeClr>
              </a:buClr>
              <a:buFont typeface="+mj-lt"/>
              <a:buAutoNum type="arabicPeriod"/>
            </a:pPr>
            <a:r>
              <a:rPr lang="en-US" sz="2000" dirty="0">
                <a:solidFill>
                  <a:srgbClr val="000000"/>
                </a:solidFill>
              </a:rPr>
              <a:t>Supported living programs (4.33)</a:t>
            </a:r>
          </a:p>
          <a:p>
            <a:pPr marL="457200" indent="-457200" fontAlgn="auto">
              <a:spcBef>
                <a:spcPts val="500"/>
              </a:spcBef>
              <a:spcAft>
                <a:spcPts val="0"/>
              </a:spcAft>
              <a:buClr>
                <a:schemeClr val="bg2">
                  <a:lumMod val="50000"/>
                </a:schemeClr>
              </a:buClr>
              <a:buFont typeface="+mj-lt"/>
              <a:buAutoNum type="arabicPeriod"/>
            </a:pPr>
            <a:r>
              <a:rPr lang="en-US" sz="2000" dirty="0" smtClean="0">
                <a:solidFill>
                  <a:srgbClr val="000000"/>
                </a:solidFill>
              </a:rPr>
              <a:t>Community</a:t>
            </a:r>
            <a:r>
              <a:rPr lang="en-US" sz="2000" dirty="0">
                <a:solidFill>
                  <a:srgbClr val="000000"/>
                </a:solidFill>
              </a:rPr>
              <a:t>-based services (</a:t>
            </a:r>
            <a:r>
              <a:rPr lang="en-US" sz="2000" dirty="0" smtClean="0">
                <a:solidFill>
                  <a:srgbClr val="000000"/>
                </a:solidFill>
              </a:rPr>
              <a:t>4.31)</a:t>
            </a:r>
            <a:endParaRPr lang="en-US" sz="2000" dirty="0">
              <a:solidFill>
                <a:srgbClr val="000000"/>
              </a:solidFill>
            </a:endParaRPr>
          </a:p>
          <a:p>
            <a:pPr marL="457200" indent="-457200" fontAlgn="auto">
              <a:spcBef>
                <a:spcPts val="500"/>
              </a:spcBef>
              <a:spcAft>
                <a:spcPts val="0"/>
              </a:spcAft>
              <a:buClr>
                <a:schemeClr val="bg2">
                  <a:lumMod val="50000"/>
                </a:schemeClr>
              </a:buClr>
              <a:buFont typeface="+mj-lt"/>
              <a:buAutoNum type="arabicPeriod"/>
            </a:pPr>
            <a:r>
              <a:rPr lang="en-US" sz="2000" dirty="0">
                <a:solidFill>
                  <a:srgbClr val="000000"/>
                </a:solidFill>
              </a:rPr>
              <a:t>Community-integrated homes (</a:t>
            </a:r>
            <a:r>
              <a:rPr lang="en-US" sz="2000" dirty="0" smtClean="0">
                <a:solidFill>
                  <a:srgbClr val="000000"/>
                </a:solidFill>
              </a:rPr>
              <a:t>4.19)</a:t>
            </a:r>
            <a:endParaRPr lang="en-US" sz="2000" dirty="0">
              <a:solidFill>
                <a:srgbClr val="000000"/>
              </a:solidFill>
            </a:endParaRPr>
          </a:p>
          <a:p>
            <a:pPr marL="457200" indent="-457200" fontAlgn="auto">
              <a:spcBef>
                <a:spcPts val="500"/>
              </a:spcBef>
              <a:spcAft>
                <a:spcPts val="0"/>
              </a:spcAft>
              <a:buClr>
                <a:schemeClr val="bg2">
                  <a:lumMod val="50000"/>
                </a:schemeClr>
              </a:buClr>
              <a:buFont typeface="+mj-lt"/>
              <a:buAutoNum type="arabicPeriod"/>
            </a:pPr>
            <a:r>
              <a:rPr lang="en-US" sz="2000" dirty="0" smtClean="0">
                <a:solidFill>
                  <a:srgbClr val="000000"/>
                </a:solidFill>
              </a:rPr>
              <a:t>Neuropsychological and behavioral management (4.14)</a:t>
            </a:r>
          </a:p>
          <a:p>
            <a:pPr marL="457200" indent="-457200" fontAlgn="auto">
              <a:spcBef>
                <a:spcPts val="500"/>
              </a:spcBef>
              <a:spcAft>
                <a:spcPts val="0"/>
              </a:spcAft>
              <a:buClr>
                <a:schemeClr val="bg2">
                  <a:lumMod val="50000"/>
                </a:schemeClr>
              </a:buClr>
              <a:buFont typeface="+mj-lt"/>
              <a:buAutoNum type="arabicPeriod"/>
            </a:pPr>
            <a:r>
              <a:rPr lang="en-US" sz="2000" dirty="0" smtClean="0">
                <a:solidFill>
                  <a:srgbClr val="000000"/>
                </a:solidFill>
              </a:rPr>
              <a:t>Interagency Collab (4.14)</a:t>
            </a:r>
          </a:p>
          <a:p>
            <a:pPr marL="457200" indent="-457200" fontAlgn="auto">
              <a:spcBef>
                <a:spcPts val="500"/>
              </a:spcBef>
              <a:spcAft>
                <a:spcPts val="0"/>
              </a:spcAft>
              <a:buFont typeface="+mj-lt"/>
              <a:buAutoNum type="arabicPeriod"/>
            </a:pPr>
            <a:endParaRPr lang="en-US" sz="2000" dirty="0" smtClean="0">
              <a:solidFill>
                <a:srgbClr val="000000"/>
              </a:solidFill>
            </a:endParaRPr>
          </a:p>
        </p:txBody>
      </p:sp>
      <p:sp>
        <p:nvSpPr>
          <p:cNvPr id="6" name="Title 1"/>
          <p:cNvSpPr txBox="1">
            <a:spLocks/>
          </p:cNvSpPr>
          <p:nvPr/>
        </p:nvSpPr>
        <p:spPr>
          <a:xfrm>
            <a:off x="549275" y="-117756"/>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400" smtClean="0">
                <a:solidFill>
                  <a:srgbClr val="000000"/>
                </a:solidFill>
              </a:rPr>
              <a:t>Informing NB Care in Virginia</a:t>
            </a:r>
            <a:endParaRPr lang="en-US" sz="4400" dirty="0">
              <a:solidFill>
                <a:srgbClr val="000000"/>
              </a:solidFill>
            </a:endParaRPr>
          </a:p>
        </p:txBody>
      </p:sp>
    </p:spTree>
    <p:extLst>
      <p:ext uri="{BB962C8B-B14F-4D97-AF65-F5344CB8AC3E}">
        <p14:creationId xmlns:p14="http://schemas.microsoft.com/office/powerpoint/2010/main" val="1011975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4">
                                            <p:txEl>
                                              <p:pRg st="1" end="1"/>
                                            </p:txEl>
                                          </p:spTgt>
                                        </p:tgtEl>
                                        <p:attrNameLst>
                                          <p:attrName>style.color</p:attrName>
                                        </p:attrNameLst>
                                      </p:cBhvr>
                                      <p:to>
                                        <a:schemeClr val="accent2"/>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3">
                                            <p:txEl>
                                              <p:pRg st="1" end="1"/>
                                            </p:txEl>
                                          </p:spTgt>
                                        </p:tgtEl>
                                        <p:attrNameLst>
                                          <p:attrName>style.color</p:attrName>
                                        </p:attrNameLst>
                                      </p:cBhvr>
                                      <p:to>
                                        <a:schemeClr val="accent2"/>
                                      </p:to>
                                    </p:animClr>
                                  </p:childTnLst>
                                </p:cTn>
                              </p:par>
                              <p:par>
                                <p:cTn id="13" presetID="3" presetClass="emph" presetSubtype="2" fill="hold" nodeType="withEffect">
                                  <p:stCondLst>
                                    <p:cond delay="0"/>
                                  </p:stCondLst>
                                  <p:childTnLst>
                                    <p:animClr clrSpc="rgb" dir="cw">
                                      <p:cBhvr override="childStyle">
                                        <p:cTn id="14" dur="2000" fill="hold"/>
                                        <p:tgtEl>
                                          <p:spTgt spid="3">
                                            <p:txEl>
                                              <p:pRg st="2" end="2"/>
                                            </p:txEl>
                                          </p:spTgt>
                                        </p:tgtEl>
                                        <p:attrNameLst>
                                          <p:attrName>style.color</p:attrName>
                                        </p:attrNameLst>
                                      </p:cBhvr>
                                      <p:to>
                                        <a:schemeClr val="accent2"/>
                                      </p:to>
                                    </p:animClr>
                                  </p:childTnLst>
                                </p:cTn>
                              </p:par>
                              <p:par>
                                <p:cTn id="15" presetID="3" presetClass="emph" presetSubtype="2" fill="hold" nodeType="withEffect">
                                  <p:stCondLst>
                                    <p:cond delay="0"/>
                                  </p:stCondLst>
                                  <p:childTnLst>
                                    <p:animClr clrSpc="rgb" dir="cw">
                                      <p:cBhvr override="childStyle">
                                        <p:cTn id="16" dur="2000" fill="hold"/>
                                        <p:tgtEl>
                                          <p:spTgt spid="4">
                                            <p:txEl>
                                              <p:pRg st="2" end="2"/>
                                            </p:txEl>
                                          </p:spTgt>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2000" fill="hold"/>
                                        <p:tgtEl>
                                          <p:spTgt spid="3">
                                            <p:txEl>
                                              <p:pRg st="3" end="3"/>
                                            </p:txEl>
                                          </p:spTgt>
                                        </p:tgtEl>
                                        <p:attrNameLst>
                                          <p:attrName>style.color</p:attrName>
                                        </p:attrNameLst>
                                      </p:cBhvr>
                                      <p:to>
                                        <a:schemeClr val="accent2"/>
                                      </p:to>
                                    </p:animClr>
                                  </p:childTnLst>
                                </p:cTn>
                              </p:par>
                              <p:par>
                                <p:cTn id="21" presetID="3" presetClass="emph" presetSubtype="2" fill="hold" nodeType="withEffect">
                                  <p:stCondLst>
                                    <p:cond delay="0"/>
                                  </p:stCondLst>
                                  <p:childTnLst>
                                    <p:animClr clrSpc="rgb" dir="cw">
                                      <p:cBhvr override="childStyle">
                                        <p:cTn id="22" dur="2000" fill="hold"/>
                                        <p:tgtEl>
                                          <p:spTgt spid="3">
                                            <p:txEl>
                                              <p:pRg st="4" end="4"/>
                                            </p:txEl>
                                          </p:spTgt>
                                        </p:tgtEl>
                                        <p:attrNameLst>
                                          <p:attrName>style.color</p:attrName>
                                        </p:attrNameLst>
                                      </p:cBhvr>
                                      <p:to>
                                        <a:schemeClr val="accent2"/>
                                      </p:to>
                                    </p:animClr>
                                  </p:childTnLst>
                                </p:cTn>
                              </p:par>
                              <p:par>
                                <p:cTn id="23" presetID="3" presetClass="emph" presetSubtype="2" fill="hold" nodeType="withEffect">
                                  <p:stCondLst>
                                    <p:cond delay="0"/>
                                  </p:stCondLst>
                                  <p:childTnLst>
                                    <p:animClr clrSpc="rgb" dir="cw">
                                      <p:cBhvr override="childStyle">
                                        <p:cTn id="24" dur="2000" fill="hold"/>
                                        <p:tgtEl>
                                          <p:spTgt spid="4">
                                            <p:txEl>
                                              <p:pRg st="3" end="3"/>
                                            </p:txEl>
                                          </p:spTgt>
                                        </p:tgtEl>
                                        <p:attrNameLst>
                                          <p:attrName>style.color</p:attrName>
                                        </p:attrNameLst>
                                      </p:cBhvr>
                                      <p:to>
                                        <a:schemeClr val="accent2"/>
                                      </p:to>
                                    </p:animClr>
                                  </p:childTnLst>
                                </p:cTn>
                              </p:par>
                              <p:par>
                                <p:cTn id="25" presetID="3" presetClass="emph" presetSubtype="2" fill="hold" nodeType="withEffect">
                                  <p:stCondLst>
                                    <p:cond delay="0"/>
                                  </p:stCondLst>
                                  <p:childTnLst>
                                    <p:animClr clrSpc="rgb" dir="cw">
                                      <p:cBhvr override="childStyle">
                                        <p:cTn id="26" dur="2000" fill="hold"/>
                                        <p:tgtEl>
                                          <p:spTgt spid="4">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7756"/>
            <a:ext cx="8042276" cy="1336956"/>
          </a:xfrm>
        </p:spPr>
        <p:txBody>
          <a:bodyPr/>
          <a:lstStyle/>
          <a:p>
            <a:r>
              <a:rPr lang="en-US" sz="4400" dirty="0" smtClean="0">
                <a:solidFill>
                  <a:srgbClr val="000000"/>
                </a:solidFill>
              </a:rPr>
              <a:t>Informing NB Care in Virginia</a:t>
            </a:r>
            <a:endParaRPr lang="en-US" sz="4400" dirty="0">
              <a:solidFill>
                <a:srgbClr val="000000"/>
              </a:solidFill>
            </a:endParaRPr>
          </a:p>
        </p:txBody>
      </p:sp>
      <p:sp>
        <p:nvSpPr>
          <p:cNvPr id="3" name="Content Placeholder 2"/>
          <p:cNvSpPr>
            <a:spLocks noGrp="1"/>
          </p:cNvSpPr>
          <p:nvPr>
            <p:ph idx="1"/>
          </p:nvPr>
        </p:nvSpPr>
        <p:spPr>
          <a:xfrm>
            <a:off x="549275" y="1600200"/>
            <a:ext cx="7985125" cy="4571999"/>
          </a:xfrm>
        </p:spPr>
        <p:txBody>
          <a:bodyPr>
            <a:normAutofit lnSpcReduction="10000"/>
          </a:bodyPr>
          <a:lstStyle/>
          <a:p>
            <a:pPr marL="0" indent="0">
              <a:buNone/>
            </a:pPr>
            <a:r>
              <a:rPr lang="en-US" b="1" dirty="0" smtClean="0">
                <a:solidFill>
                  <a:schemeClr val="tx1"/>
                </a:solidFill>
              </a:rPr>
              <a:t>Qualitative 3-Case Analysis</a:t>
            </a:r>
            <a:endParaRPr lang="en-US" dirty="0" smtClean="0">
              <a:solidFill>
                <a:schemeClr val="tx1"/>
              </a:solidFill>
            </a:endParaRPr>
          </a:p>
          <a:p>
            <a:pPr>
              <a:buClr>
                <a:schemeClr val="bg2">
                  <a:lumMod val="50000"/>
                </a:schemeClr>
              </a:buClr>
            </a:pPr>
            <a:r>
              <a:rPr lang="en-US" sz="2000" dirty="0" smtClean="0">
                <a:solidFill>
                  <a:srgbClr val="000000"/>
                </a:solidFill>
              </a:rPr>
              <a:t>In </a:t>
            </a:r>
            <a:r>
              <a:rPr lang="en-US" sz="2000" dirty="0">
                <a:solidFill>
                  <a:srgbClr val="000000"/>
                </a:solidFill>
              </a:rPr>
              <a:t>most instances, a singular course of action was identified, though many respondents idealized an interdisciplinary, coordinated, and/or team-centric </a:t>
            </a:r>
            <a:r>
              <a:rPr lang="en-US" sz="2000" dirty="0" smtClean="0">
                <a:solidFill>
                  <a:srgbClr val="000000"/>
                </a:solidFill>
              </a:rPr>
              <a:t>approach.  </a:t>
            </a:r>
          </a:p>
          <a:p>
            <a:pPr>
              <a:buClr>
                <a:schemeClr val="bg2">
                  <a:lumMod val="50000"/>
                </a:schemeClr>
              </a:buClr>
            </a:pPr>
            <a:r>
              <a:rPr lang="en-US" sz="2000" dirty="0" smtClean="0">
                <a:solidFill>
                  <a:srgbClr val="000000"/>
                </a:solidFill>
              </a:rPr>
              <a:t>Focus was paid to the </a:t>
            </a:r>
            <a:r>
              <a:rPr lang="en-US" sz="2000" dirty="0">
                <a:solidFill>
                  <a:srgbClr val="000000"/>
                </a:solidFill>
              </a:rPr>
              <a:t>notion of reviewing and adjusting </a:t>
            </a:r>
            <a:r>
              <a:rPr lang="en-US" sz="2000" dirty="0" smtClean="0">
                <a:solidFill>
                  <a:srgbClr val="000000"/>
                </a:solidFill>
              </a:rPr>
              <a:t>medications.  This </a:t>
            </a:r>
            <a:r>
              <a:rPr lang="en-US" sz="2000" dirty="0">
                <a:solidFill>
                  <a:srgbClr val="000000"/>
                </a:solidFill>
              </a:rPr>
              <a:t>was seconded by behavioral </a:t>
            </a:r>
            <a:r>
              <a:rPr lang="en-US" sz="2000" dirty="0" smtClean="0">
                <a:solidFill>
                  <a:srgbClr val="000000"/>
                </a:solidFill>
              </a:rPr>
              <a:t>modification.</a:t>
            </a:r>
            <a:endParaRPr lang="en-US" sz="2000" dirty="0">
              <a:solidFill>
                <a:srgbClr val="000000"/>
              </a:solidFill>
            </a:endParaRPr>
          </a:p>
          <a:p>
            <a:pPr>
              <a:buClr>
                <a:schemeClr val="bg2">
                  <a:lumMod val="50000"/>
                </a:schemeClr>
              </a:buClr>
            </a:pPr>
            <a:r>
              <a:rPr lang="en-US" sz="2000" dirty="0" smtClean="0">
                <a:solidFill>
                  <a:srgbClr val="000000"/>
                </a:solidFill>
              </a:rPr>
              <a:t>Trends:</a:t>
            </a:r>
            <a:r>
              <a:rPr lang="en-US" sz="2000" dirty="0">
                <a:solidFill>
                  <a:srgbClr val="000000"/>
                </a:solidFill>
              </a:rPr>
              <a:t> </a:t>
            </a:r>
          </a:p>
          <a:p>
            <a:pPr lvl="1">
              <a:buClr>
                <a:schemeClr val="bg2">
                  <a:lumMod val="50000"/>
                </a:schemeClr>
              </a:buClr>
            </a:pPr>
            <a:r>
              <a:rPr lang="en-US" sz="1800" dirty="0">
                <a:solidFill>
                  <a:srgbClr val="000000"/>
                </a:solidFill>
              </a:rPr>
              <a:t>G</a:t>
            </a:r>
            <a:r>
              <a:rPr lang="en-US" sz="1800" dirty="0" smtClean="0">
                <a:solidFill>
                  <a:srgbClr val="000000"/>
                </a:solidFill>
              </a:rPr>
              <a:t>ap </a:t>
            </a:r>
            <a:r>
              <a:rPr lang="en-US" sz="1800" dirty="0">
                <a:solidFill>
                  <a:srgbClr val="000000"/>
                </a:solidFill>
              </a:rPr>
              <a:t>between how respondents would </a:t>
            </a:r>
            <a:r>
              <a:rPr lang="en-US" sz="1800" dirty="0" smtClean="0">
                <a:solidFill>
                  <a:srgbClr val="000000"/>
                </a:solidFill>
              </a:rPr>
              <a:t>realistically </a:t>
            </a:r>
            <a:r>
              <a:rPr lang="en-US" sz="1800" dirty="0">
                <a:solidFill>
                  <a:srgbClr val="000000"/>
                </a:solidFill>
              </a:rPr>
              <a:t>versus idealistically deal with neurobehavioral cases.  </a:t>
            </a:r>
            <a:endParaRPr lang="en-US" sz="1800" dirty="0" smtClean="0">
              <a:solidFill>
                <a:srgbClr val="000000"/>
              </a:solidFill>
            </a:endParaRPr>
          </a:p>
          <a:p>
            <a:pPr lvl="1">
              <a:buClr>
                <a:schemeClr val="bg2">
                  <a:lumMod val="50000"/>
                </a:schemeClr>
              </a:buClr>
            </a:pPr>
            <a:r>
              <a:rPr lang="en-US" sz="1800" dirty="0">
                <a:solidFill>
                  <a:srgbClr val="000000"/>
                </a:solidFill>
              </a:rPr>
              <a:t>S</a:t>
            </a:r>
            <a:r>
              <a:rPr lang="en-US" sz="1800" dirty="0" smtClean="0">
                <a:solidFill>
                  <a:srgbClr val="000000"/>
                </a:solidFill>
              </a:rPr>
              <a:t>trong </a:t>
            </a:r>
            <a:r>
              <a:rPr lang="en-US" sz="1800" dirty="0">
                <a:solidFill>
                  <a:srgbClr val="000000"/>
                </a:solidFill>
              </a:rPr>
              <a:t>adherence to a medical, pharmacologically centric model stressing short-term stabilization versus a continuum of interdisciplinary care and trans-agency supports.   </a:t>
            </a:r>
          </a:p>
        </p:txBody>
      </p:sp>
    </p:spTree>
    <p:extLst>
      <p:ext uri="{BB962C8B-B14F-4D97-AF65-F5344CB8AC3E}">
        <p14:creationId xmlns:p14="http://schemas.microsoft.com/office/powerpoint/2010/main" val="400547172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7756"/>
            <a:ext cx="8042276" cy="1336956"/>
          </a:xfrm>
        </p:spPr>
        <p:txBody>
          <a:bodyPr/>
          <a:lstStyle/>
          <a:p>
            <a:r>
              <a:rPr lang="en-US" sz="4400" dirty="0" smtClean="0">
                <a:solidFill>
                  <a:srgbClr val="000000"/>
                </a:solidFill>
              </a:rPr>
              <a:t>Informing NB Care in Virginia</a:t>
            </a:r>
            <a:endParaRPr lang="en-US" sz="4400" dirty="0">
              <a:solidFill>
                <a:srgbClr val="000000"/>
              </a:solidFill>
            </a:endParaRPr>
          </a:p>
        </p:txBody>
      </p:sp>
      <p:sp>
        <p:nvSpPr>
          <p:cNvPr id="3" name="Content Placeholder 2"/>
          <p:cNvSpPr>
            <a:spLocks noGrp="1"/>
          </p:cNvSpPr>
          <p:nvPr>
            <p:ph idx="1"/>
          </p:nvPr>
        </p:nvSpPr>
        <p:spPr>
          <a:xfrm>
            <a:off x="549275" y="1600200"/>
            <a:ext cx="7985125" cy="4571999"/>
          </a:xfrm>
        </p:spPr>
        <p:txBody>
          <a:bodyPr>
            <a:normAutofit/>
          </a:bodyPr>
          <a:lstStyle/>
          <a:p>
            <a:pPr marL="0" indent="0">
              <a:buNone/>
            </a:pPr>
            <a:r>
              <a:rPr lang="en-US" b="1" dirty="0" smtClean="0">
                <a:solidFill>
                  <a:schemeClr val="tx1"/>
                </a:solidFill>
              </a:rPr>
              <a:t>FOIA (Freedom of Information Act) Data</a:t>
            </a:r>
          </a:p>
          <a:p>
            <a:pPr>
              <a:buClr>
                <a:schemeClr val="bg2">
                  <a:lumMod val="50000"/>
                </a:schemeClr>
              </a:buClr>
            </a:pPr>
            <a:r>
              <a:rPr lang="en-US" i="1" dirty="0" smtClean="0">
                <a:solidFill>
                  <a:schemeClr val="tx1"/>
                </a:solidFill>
              </a:rPr>
              <a:t>In-state nursing facility care</a:t>
            </a:r>
            <a:r>
              <a:rPr lang="en-US" dirty="0" smtClean="0">
                <a:solidFill>
                  <a:schemeClr val="tx1"/>
                </a:solidFill>
              </a:rPr>
              <a:t>: number of persons served (n=1,057; 2014) has increased 394% over three years.  </a:t>
            </a:r>
            <a:endParaRPr lang="en-US" dirty="0">
              <a:solidFill>
                <a:schemeClr val="tx1"/>
              </a:solidFill>
            </a:endParaRPr>
          </a:p>
          <a:p>
            <a:pPr>
              <a:buClr>
                <a:schemeClr val="bg2">
                  <a:lumMod val="50000"/>
                </a:schemeClr>
              </a:buClr>
            </a:pPr>
            <a:r>
              <a:rPr lang="en-US" i="1" dirty="0" smtClean="0">
                <a:solidFill>
                  <a:schemeClr val="tx1"/>
                </a:solidFill>
              </a:rPr>
              <a:t>Out-of-state care</a:t>
            </a:r>
            <a:r>
              <a:rPr lang="en-US" dirty="0" smtClean="0">
                <a:solidFill>
                  <a:schemeClr val="tx1"/>
                </a:solidFill>
              </a:rPr>
              <a:t>:  54-66 served annually (2010-2014)</a:t>
            </a:r>
          </a:p>
          <a:p>
            <a:pPr lvl="1">
              <a:buClr>
                <a:schemeClr val="bg2">
                  <a:lumMod val="50000"/>
                </a:schemeClr>
              </a:buClr>
            </a:pPr>
            <a:r>
              <a:rPr lang="en-US" dirty="0" smtClean="0">
                <a:solidFill>
                  <a:schemeClr val="tx1"/>
                </a:solidFill>
              </a:rPr>
              <a:t>Higher acuity patients</a:t>
            </a:r>
          </a:p>
          <a:p>
            <a:pPr lvl="1">
              <a:buClr>
                <a:schemeClr val="bg2">
                  <a:lumMod val="50000"/>
                </a:schemeClr>
              </a:buClr>
            </a:pPr>
            <a:r>
              <a:rPr lang="en-US" dirty="0" smtClean="0">
                <a:solidFill>
                  <a:schemeClr val="tx1"/>
                </a:solidFill>
              </a:rPr>
              <a:t>Varying mortality rates (up to 15%, 2010)</a:t>
            </a:r>
          </a:p>
          <a:p>
            <a:pPr lvl="1">
              <a:buClr>
                <a:schemeClr val="bg2">
                  <a:lumMod val="50000"/>
                </a:schemeClr>
              </a:buClr>
            </a:pPr>
            <a:r>
              <a:rPr lang="en-US" dirty="0" smtClean="0">
                <a:solidFill>
                  <a:schemeClr val="tx1"/>
                </a:solidFill>
              </a:rPr>
              <a:t>4 times the cost, per day.  </a:t>
            </a:r>
          </a:p>
        </p:txBody>
      </p:sp>
    </p:spTree>
    <p:extLst>
      <p:ext uri="{BB962C8B-B14F-4D97-AF65-F5344CB8AC3E}">
        <p14:creationId xmlns:p14="http://schemas.microsoft.com/office/powerpoint/2010/main" val="397649540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199" cy="2743200"/>
          </a:xfrm>
        </p:spPr>
        <p:txBody>
          <a:bodyPr>
            <a:normAutofit lnSpcReduction="10000"/>
          </a:bodyPr>
          <a:lstStyle/>
          <a:p>
            <a:pPr marL="0" indent="0" algn="ctr">
              <a:spcBef>
                <a:spcPts val="500"/>
              </a:spcBef>
              <a:buNone/>
            </a:pPr>
            <a:r>
              <a:rPr lang="en-US" dirty="0" smtClean="0">
                <a:solidFill>
                  <a:srgbClr val="000000"/>
                </a:solidFill>
              </a:rPr>
              <a:t>In a nutshell, there are two core needs:</a:t>
            </a:r>
          </a:p>
          <a:p>
            <a:pPr marL="0" indent="0" algn="ctr">
              <a:spcBef>
                <a:spcPts val="500"/>
              </a:spcBef>
              <a:buNone/>
            </a:pPr>
            <a:endParaRPr lang="en-US" dirty="0">
              <a:solidFill>
                <a:srgbClr val="000000"/>
              </a:solidFill>
            </a:endParaRPr>
          </a:p>
          <a:p>
            <a:pPr marL="0" indent="0" algn="ctr">
              <a:spcBef>
                <a:spcPts val="500"/>
              </a:spcBef>
              <a:buNone/>
            </a:pPr>
            <a:r>
              <a:rPr lang="en-US" sz="6600" dirty="0" smtClean="0">
                <a:solidFill>
                  <a:srgbClr val="000000"/>
                </a:solidFill>
              </a:rPr>
              <a:t>$</a:t>
            </a:r>
          </a:p>
          <a:p>
            <a:pPr marL="0" indent="0" algn="ctr">
              <a:spcBef>
                <a:spcPts val="500"/>
              </a:spcBef>
              <a:buNone/>
            </a:pPr>
            <a:endParaRPr lang="en-US" dirty="0">
              <a:solidFill>
                <a:srgbClr val="000000"/>
              </a:solidFill>
            </a:endParaRPr>
          </a:p>
          <a:p>
            <a:pPr marL="0" indent="0" algn="ctr">
              <a:spcBef>
                <a:spcPts val="500"/>
              </a:spcBef>
              <a:buNone/>
            </a:pPr>
            <a:r>
              <a:rPr lang="en-US" dirty="0" smtClean="0">
                <a:solidFill>
                  <a:srgbClr val="000000"/>
                </a:solidFill>
              </a:rPr>
              <a:t>and a </a:t>
            </a:r>
            <a:r>
              <a:rPr lang="en-US" b="1" dirty="0" smtClean="0">
                <a:solidFill>
                  <a:srgbClr val="000000"/>
                </a:solidFill>
              </a:rPr>
              <a:t>continuum of care</a:t>
            </a:r>
          </a:p>
        </p:txBody>
      </p:sp>
      <p:sp>
        <p:nvSpPr>
          <p:cNvPr id="6" name="Title 1"/>
          <p:cNvSpPr txBox="1">
            <a:spLocks/>
          </p:cNvSpPr>
          <p:nvPr/>
        </p:nvSpPr>
        <p:spPr>
          <a:xfrm>
            <a:off x="549275" y="-117756"/>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400" smtClean="0">
                <a:solidFill>
                  <a:srgbClr val="000000"/>
                </a:solidFill>
              </a:rPr>
              <a:t>Informing NB Care in Virginia</a:t>
            </a:r>
            <a:endParaRPr lang="en-US" sz="4400" dirty="0">
              <a:solidFill>
                <a:srgbClr val="000000"/>
              </a:solidFill>
            </a:endParaRPr>
          </a:p>
        </p:txBody>
      </p:sp>
      <p:grpSp>
        <p:nvGrpSpPr>
          <p:cNvPr id="10" name="Group 9"/>
          <p:cNvGrpSpPr/>
          <p:nvPr/>
        </p:nvGrpSpPr>
        <p:grpSpPr>
          <a:xfrm>
            <a:off x="0" y="4495800"/>
            <a:ext cx="9144000" cy="1774686"/>
            <a:chOff x="0" y="4495800"/>
            <a:chExt cx="9144000" cy="1774686"/>
          </a:xfrm>
        </p:grpSpPr>
        <p:pic>
          <p:nvPicPr>
            <p:cNvPr id="7" name="Picture 6"/>
            <p:cNvPicPr>
              <a:picLocks noChangeAspect="1"/>
            </p:cNvPicPr>
            <p:nvPr/>
          </p:nvPicPr>
          <p:blipFill>
            <a:blip r:embed="rId2"/>
            <a:stretch>
              <a:fillRect/>
            </a:stretch>
          </p:blipFill>
          <p:spPr>
            <a:xfrm>
              <a:off x="0" y="4495800"/>
              <a:ext cx="9144000" cy="1524000"/>
            </a:xfrm>
            <a:prstGeom prst="rect">
              <a:avLst/>
            </a:prstGeom>
          </p:spPr>
        </p:pic>
        <p:sp>
          <p:nvSpPr>
            <p:cNvPr id="8" name="TextBox 7"/>
            <p:cNvSpPr txBox="1"/>
            <p:nvPr/>
          </p:nvSpPr>
          <p:spPr>
            <a:xfrm>
              <a:off x="0" y="5562600"/>
              <a:ext cx="9144000" cy="707886"/>
            </a:xfrm>
            <a:prstGeom prst="rect">
              <a:avLst/>
            </a:prstGeom>
            <a:noFill/>
          </p:spPr>
          <p:txBody>
            <a:bodyPr wrap="square" rtlCol="0">
              <a:spAutoFit/>
            </a:bodyPr>
            <a:lstStyle/>
            <a:p>
              <a:r>
                <a:rPr lang="en-US" sz="2000" dirty="0" smtClean="0">
                  <a:latin typeface="+mj-lt"/>
                </a:rPr>
                <a:t>Crisis Stabilization – Transitional or Residential Living – Supportive Living</a:t>
              </a:r>
            </a:p>
            <a:p>
              <a:endParaRPr lang="en-US" sz="2000" dirty="0"/>
            </a:p>
          </p:txBody>
        </p:sp>
        <p:sp>
          <p:nvSpPr>
            <p:cNvPr id="9" name="TextBox 8"/>
            <p:cNvSpPr txBox="1"/>
            <p:nvPr/>
          </p:nvSpPr>
          <p:spPr>
            <a:xfrm>
              <a:off x="0" y="4495800"/>
              <a:ext cx="9144000" cy="707886"/>
            </a:xfrm>
            <a:prstGeom prst="rect">
              <a:avLst/>
            </a:prstGeom>
            <a:noFill/>
          </p:spPr>
          <p:txBody>
            <a:bodyPr wrap="square" rtlCol="0">
              <a:spAutoFit/>
            </a:bodyPr>
            <a:lstStyle/>
            <a:p>
              <a:pPr algn="ctr"/>
              <a:r>
                <a:rPr lang="en-US" sz="2000" dirty="0" smtClean="0">
                  <a:latin typeface="+mj-lt"/>
                </a:rPr>
                <a:t>Interdisciplinary Multi-Agency Triage</a:t>
              </a:r>
            </a:p>
            <a:p>
              <a:pPr algn="ctr"/>
              <a:endParaRPr lang="en-US" sz="2000" dirty="0"/>
            </a:p>
          </p:txBody>
        </p:sp>
      </p:grpSp>
    </p:spTree>
    <p:extLst>
      <p:ext uri="{BB962C8B-B14F-4D97-AF65-F5344CB8AC3E}">
        <p14:creationId xmlns:p14="http://schemas.microsoft.com/office/powerpoint/2010/main" val="354168674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3024"/>
          </a:xfrm>
        </p:spPr>
        <p:txBody>
          <a:bodyPr/>
          <a:lstStyle/>
          <a:p>
            <a:r>
              <a:rPr lang="en-US" dirty="0" smtClean="0">
                <a:solidFill>
                  <a:srgbClr val="000000"/>
                </a:solidFill>
              </a:rPr>
              <a:t>Model Initiatives</a:t>
            </a:r>
            <a:endParaRPr lang="en-US" dirty="0">
              <a:solidFill>
                <a:srgbClr val="000000"/>
              </a:solidFill>
            </a:endParaRPr>
          </a:p>
        </p:txBody>
      </p:sp>
      <p:sp>
        <p:nvSpPr>
          <p:cNvPr id="5" name="TextBox 4"/>
          <p:cNvSpPr txBox="1"/>
          <p:nvPr/>
        </p:nvSpPr>
        <p:spPr>
          <a:xfrm>
            <a:off x="4495800" y="1190922"/>
            <a:ext cx="4495800" cy="2923878"/>
          </a:xfrm>
          <a:prstGeom prst="rect">
            <a:avLst/>
          </a:prstGeom>
          <a:noFill/>
        </p:spPr>
        <p:txBody>
          <a:bodyPr wrap="square" rtlCol="0">
            <a:spAutoFit/>
          </a:bodyPr>
          <a:lstStyle/>
          <a:p>
            <a:r>
              <a:rPr lang="en-US" sz="2000" b="1" dirty="0" smtClean="0">
                <a:latin typeface="+mn-lt"/>
              </a:rPr>
              <a:t>Colorado</a:t>
            </a:r>
          </a:p>
          <a:p>
            <a:pPr marL="285750" indent="-285750">
              <a:buFont typeface="Arial"/>
              <a:buChar char="•"/>
            </a:pPr>
            <a:r>
              <a:rPr lang="en-US" sz="1800" dirty="0" smtClean="0">
                <a:latin typeface="+mn-lt"/>
              </a:rPr>
              <a:t>Front-end HCBS Waiver, focus on supportive ($220/day) and transitional living ($350-450/day)</a:t>
            </a:r>
          </a:p>
          <a:p>
            <a:endParaRPr lang="en-US" sz="1800" dirty="0">
              <a:latin typeface="+mn-lt"/>
            </a:endParaRPr>
          </a:p>
          <a:p>
            <a:r>
              <a:rPr lang="en-US" sz="2000" b="1" dirty="0" smtClean="0">
                <a:latin typeface="+mn-lt"/>
              </a:rPr>
              <a:t>Iowa</a:t>
            </a:r>
          </a:p>
          <a:p>
            <a:pPr marL="285750" indent="-285750">
              <a:buFont typeface="Arial"/>
              <a:buChar char="•"/>
            </a:pPr>
            <a:r>
              <a:rPr lang="en-US" sz="1800" dirty="0" smtClean="0">
                <a:latin typeface="+mn-lt"/>
              </a:rPr>
              <a:t>HCBS Waiver, but long wait list ($2,800/month)</a:t>
            </a:r>
          </a:p>
          <a:p>
            <a:pPr marL="285750" indent="-285750">
              <a:buFont typeface="Arial"/>
              <a:buChar char="•"/>
            </a:pPr>
            <a:r>
              <a:rPr lang="en-US" sz="1800" dirty="0" smtClean="0">
                <a:latin typeface="+mn-lt"/>
              </a:rPr>
              <a:t>Exception to Policy (ETP) for NB</a:t>
            </a:r>
            <a:endParaRPr lang="en-US" sz="1800" dirty="0">
              <a:latin typeface="+mn-lt"/>
            </a:endParaRPr>
          </a:p>
          <a:p>
            <a:endParaRPr lang="en-US" sz="1800" dirty="0">
              <a:latin typeface="+mn-lt"/>
            </a:endParaRPr>
          </a:p>
        </p:txBody>
      </p:sp>
      <p:pic>
        <p:nvPicPr>
          <p:cNvPr id="3" name="Picture 2" descr="Screen Shot 2014-12-16 at 11.23.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67122"/>
            <a:ext cx="3497580" cy="2057400"/>
          </a:xfrm>
          <a:prstGeom prst="rect">
            <a:avLst/>
          </a:prstGeom>
        </p:spPr>
      </p:pic>
      <p:sp>
        <p:nvSpPr>
          <p:cNvPr id="7" name="5-Point Star 6"/>
          <p:cNvSpPr/>
          <p:nvPr/>
        </p:nvSpPr>
        <p:spPr>
          <a:xfrm>
            <a:off x="3276601" y="2105322"/>
            <a:ext cx="152400" cy="152400"/>
          </a:xfrm>
          <a:prstGeom prst="star5">
            <a:avLst/>
          </a:prstGeom>
          <a:ln/>
        </p:spPr>
        <p:style>
          <a:lnRef idx="0">
            <a:schemeClr val="accent2"/>
          </a:lnRef>
          <a:fillRef idx="3">
            <a:schemeClr val="accent2"/>
          </a:fillRef>
          <a:effectRef idx="3">
            <a:schemeClr val="accent2"/>
          </a:effectRef>
          <a:fontRef idx="minor">
            <a:schemeClr val="lt1"/>
          </a:fontRef>
        </p:style>
        <p:txBody>
          <a:bodyPr/>
          <a:lstStyle/>
          <a:p>
            <a:endParaRPr lang="en-US"/>
          </a:p>
        </p:txBody>
      </p:sp>
      <p:sp>
        <p:nvSpPr>
          <p:cNvPr id="6" name="TextBox 5"/>
          <p:cNvSpPr txBox="1"/>
          <p:nvPr/>
        </p:nvSpPr>
        <p:spPr>
          <a:xfrm>
            <a:off x="609600" y="3733800"/>
            <a:ext cx="8305800" cy="3785652"/>
          </a:xfrm>
          <a:prstGeom prst="rect">
            <a:avLst/>
          </a:prstGeom>
          <a:noFill/>
        </p:spPr>
        <p:txBody>
          <a:bodyPr wrap="square" rtlCol="0">
            <a:spAutoFit/>
          </a:bodyPr>
          <a:lstStyle/>
          <a:p>
            <a:r>
              <a:rPr lang="en-US" sz="2000" b="1" dirty="0" smtClean="0">
                <a:latin typeface="+mn-lt"/>
              </a:rPr>
              <a:t>Maryland</a:t>
            </a:r>
          </a:p>
          <a:p>
            <a:pPr marL="285750" indent="-285750">
              <a:buFont typeface="Arial"/>
              <a:buChar char="•"/>
            </a:pPr>
            <a:r>
              <a:rPr lang="en-US" sz="1800" dirty="0" smtClean="0">
                <a:latin typeface="+mn-lt"/>
              </a:rPr>
              <a:t>Focus on high-level neurobehavioral clients; no waiver cap</a:t>
            </a:r>
          </a:p>
          <a:p>
            <a:pPr marL="285750" indent="-285750">
              <a:buFont typeface="Arial"/>
              <a:buChar char="•"/>
            </a:pPr>
            <a:r>
              <a:rPr lang="en-US" sz="1800" dirty="0" smtClean="0">
                <a:latin typeface="+mn-lt"/>
              </a:rPr>
              <a:t>5 providers with some bundled services</a:t>
            </a:r>
          </a:p>
          <a:p>
            <a:endParaRPr lang="en-US" sz="1800" dirty="0">
              <a:latin typeface="+mn-lt"/>
            </a:endParaRPr>
          </a:p>
          <a:p>
            <a:r>
              <a:rPr lang="en-US" sz="2000" b="1" dirty="0" smtClean="0">
                <a:latin typeface="+mn-lt"/>
              </a:rPr>
              <a:t>Massachusetts</a:t>
            </a:r>
          </a:p>
          <a:p>
            <a:pPr marL="285750" indent="-285750">
              <a:buFont typeface="Arial"/>
              <a:buChar char="•"/>
            </a:pPr>
            <a:r>
              <a:rPr lang="en-US" sz="1800" dirty="0" smtClean="0">
                <a:latin typeface="+mn-lt"/>
              </a:rPr>
              <a:t>HCBS Waiver, with Kindred-Stoughton (locked) for severe NB cases – up to $195K year or $500+ day for residential habilitation</a:t>
            </a:r>
          </a:p>
          <a:p>
            <a:endParaRPr lang="en-US" sz="1800" dirty="0">
              <a:latin typeface="+mn-lt"/>
            </a:endParaRPr>
          </a:p>
          <a:p>
            <a:r>
              <a:rPr lang="en-US" sz="2000" b="1" dirty="0" smtClean="0">
                <a:latin typeface="+mn-lt"/>
              </a:rPr>
              <a:t>Texas</a:t>
            </a:r>
          </a:p>
          <a:p>
            <a:pPr marL="285750" indent="-285750">
              <a:buFont typeface="Arial"/>
              <a:buChar char="•"/>
            </a:pPr>
            <a:r>
              <a:rPr lang="en-US" sz="1800" dirty="0" smtClean="0">
                <a:latin typeface="+mn-lt"/>
              </a:rPr>
              <a:t>No waiver; extraordinary support from General Assembly (26M)</a:t>
            </a:r>
            <a:r>
              <a:rPr lang="en-US" sz="1800" b="1" dirty="0">
                <a:latin typeface="Lucida Grande"/>
                <a:ea typeface="Lucida Grande"/>
                <a:cs typeface="Lucida Grande"/>
              </a:rPr>
              <a:t> </a:t>
            </a:r>
            <a:r>
              <a:rPr lang="en-US" sz="1800" b="1" dirty="0" smtClean="0">
                <a:latin typeface="Lucida Grande"/>
                <a:ea typeface="Lucida Grande"/>
                <a:cs typeface="Lucida Grande"/>
              </a:rPr>
              <a:t>         ©</a:t>
            </a:r>
            <a:endParaRPr lang="en-US" sz="1800" dirty="0" smtClean="0">
              <a:latin typeface="+mn-lt"/>
            </a:endParaRPr>
          </a:p>
          <a:p>
            <a:pPr marL="285750" indent="-285750">
              <a:buFont typeface="Arial"/>
              <a:buChar char="•"/>
            </a:pPr>
            <a:endParaRPr lang="en-US" sz="1800" dirty="0" smtClean="0">
              <a:latin typeface="+mn-lt"/>
            </a:endParaRPr>
          </a:p>
          <a:p>
            <a:endParaRPr lang="en-US" sz="1800" dirty="0">
              <a:latin typeface="+mn-lt"/>
            </a:endParaRPr>
          </a:p>
          <a:p>
            <a:endParaRPr lang="en-US" sz="1800" dirty="0">
              <a:latin typeface="+mn-lt"/>
            </a:endParaRPr>
          </a:p>
        </p:txBody>
      </p:sp>
    </p:spTree>
    <p:extLst>
      <p:ext uri="{BB962C8B-B14F-4D97-AF65-F5344CB8AC3E}">
        <p14:creationId xmlns:p14="http://schemas.microsoft.com/office/powerpoint/2010/main" val="203415343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8600"/>
            <a:ext cx="8042276" cy="1336956"/>
          </a:xfrm>
        </p:spPr>
        <p:txBody>
          <a:bodyPr/>
          <a:lstStyle/>
          <a:p>
            <a:r>
              <a:rPr lang="en-US" dirty="0" smtClean="0">
                <a:solidFill>
                  <a:srgbClr val="000000"/>
                </a:solidFill>
              </a:rPr>
              <a:t>Avenues and Opportunities</a:t>
            </a:r>
            <a:endParaRPr lang="en-US" dirty="0">
              <a:solidFill>
                <a:srgbClr val="0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2548042"/>
              </p:ext>
            </p:extLst>
          </p:nvPr>
        </p:nvGraphicFramePr>
        <p:xfrm>
          <a:off x="549275" y="1219200"/>
          <a:ext cx="8042276" cy="3809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0" y="5334000"/>
            <a:ext cx="9144000" cy="1600200"/>
            <a:chOff x="0" y="4495800"/>
            <a:chExt cx="9144000" cy="1863420"/>
          </a:xfrm>
        </p:grpSpPr>
        <p:pic>
          <p:nvPicPr>
            <p:cNvPr id="6" name="Picture 5"/>
            <p:cNvPicPr>
              <a:picLocks noChangeAspect="1"/>
            </p:cNvPicPr>
            <p:nvPr/>
          </p:nvPicPr>
          <p:blipFill>
            <a:blip r:embed="rId7"/>
            <a:stretch>
              <a:fillRect/>
            </a:stretch>
          </p:blipFill>
          <p:spPr>
            <a:xfrm>
              <a:off x="0" y="4495800"/>
              <a:ext cx="9144000" cy="1524000"/>
            </a:xfrm>
            <a:prstGeom prst="rect">
              <a:avLst/>
            </a:prstGeom>
          </p:spPr>
        </p:pic>
        <p:sp>
          <p:nvSpPr>
            <p:cNvPr id="7" name="TextBox 6"/>
            <p:cNvSpPr txBox="1"/>
            <p:nvPr/>
          </p:nvSpPr>
          <p:spPr>
            <a:xfrm>
              <a:off x="0" y="5606573"/>
              <a:ext cx="9144000" cy="752647"/>
            </a:xfrm>
            <a:prstGeom prst="rect">
              <a:avLst/>
            </a:prstGeom>
            <a:noFill/>
          </p:spPr>
          <p:txBody>
            <a:bodyPr wrap="square" rtlCol="0">
              <a:spAutoFit/>
            </a:bodyPr>
            <a:lstStyle/>
            <a:p>
              <a:pPr algn="ctr"/>
              <a:r>
                <a:rPr lang="en-US" sz="1800" dirty="0" smtClean="0">
                  <a:solidFill>
                    <a:srgbClr val="000000"/>
                  </a:solidFill>
                  <a:latin typeface="+mj-lt"/>
                </a:rPr>
                <a:t>Crisis Stabilization – Transitional or Residential Living – Supportive Living</a:t>
              </a:r>
            </a:p>
            <a:p>
              <a:pPr algn="ctr"/>
              <a:endParaRPr lang="en-US" sz="1800" dirty="0"/>
            </a:p>
          </p:txBody>
        </p:sp>
        <p:sp>
          <p:nvSpPr>
            <p:cNvPr id="8" name="TextBox 7"/>
            <p:cNvSpPr txBox="1"/>
            <p:nvPr/>
          </p:nvSpPr>
          <p:spPr>
            <a:xfrm>
              <a:off x="0" y="4495800"/>
              <a:ext cx="9144000" cy="752647"/>
            </a:xfrm>
            <a:prstGeom prst="rect">
              <a:avLst/>
            </a:prstGeom>
            <a:noFill/>
          </p:spPr>
          <p:txBody>
            <a:bodyPr wrap="square" rtlCol="0">
              <a:spAutoFit/>
            </a:bodyPr>
            <a:lstStyle/>
            <a:p>
              <a:pPr algn="ctr"/>
              <a:r>
                <a:rPr lang="en-US" sz="1800" dirty="0" smtClean="0">
                  <a:latin typeface="+mj-lt"/>
                </a:rPr>
                <a:t>Interdisciplinary Multi-Agency Triage</a:t>
              </a:r>
            </a:p>
            <a:p>
              <a:pPr algn="ctr"/>
              <a:endParaRPr lang="en-US" sz="1800" dirty="0"/>
            </a:p>
          </p:txBody>
        </p:sp>
      </p:grpSp>
    </p:spTree>
    <p:extLst>
      <p:ext uri="{BB962C8B-B14F-4D97-AF65-F5344CB8AC3E}">
        <p14:creationId xmlns:p14="http://schemas.microsoft.com/office/powerpoint/2010/main" val="67632848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5424"/>
          </a:xfrm>
        </p:spPr>
        <p:txBody>
          <a:bodyPr/>
          <a:lstStyle/>
          <a:p>
            <a:r>
              <a:rPr lang="en-US" dirty="0" smtClean="0">
                <a:solidFill>
                  <a:srgbClr val="000000"/>
                </a:solidFill>
              </a:rPr>
              <a:t>Avenues and Opportunities</a:t>
            </a:r>
            <a:endParaRPr lang="en-US" dirty="0">
              <a:solidFill>
                <a:srgbClr val="000000"/>
              </a:solidFill>
            </a:endParaRPr>
          </a:p>
        </p:txBody>
      </p:sp>
      <p:sp>
        <p:nvSpPr>
          <p:cNvPr id="3" name="Content Placeholder 2"/>
          <p:cNvSpPr>
            <a:spLocks noGrp="1"/>
          </p:cNvSpPr>
          <p:nvPr>
            <p:ph idx="1"/>
          </p:nvPr>
        </p:nvSpPr>
        <p:spPr>
          <a:xfrm>
            <a:off x="533400" y="1295400"/>
            <a:ext cx="8042276" cy="5486400"/>
          </a:xfrm>
        </p:spPr>
        <p:txBody>
          <a:bodyPr>
            <a:normAutofit fontScale="92500" lnSpcReduction="20000"/>
          </a:bodyPr>
          <a:lstStyle/>
          <a:p>
            <a:pPr>
              <a:buClr>
                <a:schemeClr val="bg2">
                  <a:lumMod val="50000"/>
                </a:schemeClr>
              </a:buClr>
            </a:pPr>
            <a:r>
              <a:rPr lang="en-US" u="sng" dirty="0" smtClean="0">
                <a:solidFill>
                  <a:srgbClr val="000000"/>
                </a:solidFill>
              </a:rPr>
              <a:t>Interdisciplinary Triage</a:t>
            </a:r>
          </a:p>
          <a:p>
            <a:pPr lvl="1">
              <a:buClr>
                <a:schemeClr val="bg2">
                  <a:lumMod val="50000"/>
                </a:schemeClr>
              </a:buClr>
            </a:pPr>
            <a:r>
              <a:rPr lang="en-US" dirty="0" smtClean="0">
                <a:solidFill>
                  <a:srgbClr val="000000"/>
                </a:solidFill>
              </a:rPr>
              <a:t>Risk Assessment</a:t>
            </a:r>
          </a:p>
          <a:p>
            <a:pPr lvl="1">
              <a:buClr>
                <a:schemeClr val="bg2">
                  <a:lumMod val="50000"/>
                </a:schemeClr>
              </a:buClr>
            </a:pPr>
            <a:r>
              <a:rPr lang="en-US" dirty="0" smtClean="0">
                <a:solidFill>
                  <a:srgbClr val="000000"/>
                </a:solidFill>
              </a:rPr>
              <a:t>CONCEPT (MPAI, acuity)</a:t>
            </a:r>
          </a:p>
          <a:p>
            <a:pPr lvl="1">
              <a:buClr>
                <a:schemeClr val="bg2">
                  <a:lumMod val="50000"/>
                </a:schemeClr>
              </a:buClr>
            </a:pPr>
            <a:r>
              <a:rPr lang="en-US" dirty="0" smtClean="0">
                <a:solidFill>
                  <a:srgbClr val="000000"/>
                </a:solidFill>
              </a:rPr>
              <a:t>Cross-agency collaboration</a:t>
            </a:r>
          </a:p>
          <a:p>
            <a:pPr>
              <a:buClr>
                <a:schemeClr val="bg2">
                  <a:lumMod val="50000"/>
                </a:schemeClr>
              </a:buClr>
            </a:pPr>
            <a:r>
              <a:rPr lang="en-US" u="sng" dirty="0" smtClean="0">
                <a:solidFill>
                  <a:srgbClr val="000000"/>
                </a:solidFill>
              </a:rPr>
              <a:t>Intensive Crisis Stabilization</a:t>
            </a:r>
          </a:p>
          <a:p>
            <a:pPr lvl="1">
              <a:buClr>
                <a:schemeClr val="bg2">
                  <a:lumMod val="50000"/>
                </a:schemeClr>
              </a:buClr>
            </a:pPr>
            <a:r>
              <a:rPr lang="en-US" dirty="0" smtClean="0">
                <a:solidFill>
                  <a:srgbClr val="000000"/>
                </a:solidFill>
              </a:rPr>
              <a:t>Pilot </a:t>
            </a:r>
          </a:p>
          <a:p>
            <a:pPr lvl="1">
              <a:buClr>
                <a:schemeClr val="bg2">
                  <a:lumMod val="50000"/>
                </a:schemeClr>
              </a:buClr>
            </a:pPr>
            <a:r>
              <a:rPr lang="en-US" dirty="0" smtClean="0">
                <a:solidFill>
                  <a:srgbClr val="000000"/>
                </a:solidFill>
              </a:rPr>
              <a:t>Exception to Policy (ETP)</a:t>
            </a:r>
          </a:p>
          <a:p>
            <a:pPr>
              <a:buClr>
                <a:schemeClr val="bg2">
                  <a:lumMod val="50000"/>
                </a:schemeClr>
              </a:buClr>
            </a:pPr>
            <a:r>
              <a:rPr lang="en-US" u="sng" dirty="0" smtClean="0">
                <a:solidFill>
                  <a:srgbClr val="000000"/>
                </a:solidFill>
              </a:rPr>
              <a:t>Transitional and Supportive Living</a:t>
            </a:r>
            <a:r>
              <a:rPr lang="en-US" dirty="0" smtClean="0">
                <a:solidFill>
                  <a:srgbClr val="000000"/>
                </a:solidFill>
              </a:rPr>
              <a:t> (Step-Down)</a:t>
            </a:r>
          </a:p>
          <a:p>
            <a:pPr lvl="1">
              <a:buClr>
                <a:schemeClr val="bg2">
                  <a:lumMod val="50000"/>
                </a:schemeClr>
              </a:buClr>
            </a:pPr>
            <a:r>
              <a:rPr lang="en-US" dirty="0" smtClean="0">
                <a:solidFill>
                  <a:srgbClr val="000000"/>
                </a:solidFill>
              </a:rPr>
              <a:t>Preventative care</a:t>
            </a:r>
          </a:p>
          <a:p>
            <a:pPr lvl="1">
              <a:buClr>
                <a:schemeClr val="bg2">
                  <a:lumMod val="50000"/>
                </a:schemeClr>
              </a:buClr>
            </a:pPr>
            <a:r>
              <a:rPr lang="en-US" dirty="0" smtClean="0">
                <a:solidFill>
                  <a:srgbClr val="000000"/>
                </a:solidFill>
              </a:rPr>
              <a:t>Pro bono or pilot </a:t>
            </a:r>
          </a:p>
          <a:p>
            <a:pPr lvl="1">
              <a:buClr>
                <a:schemeClr val="bg2">
                  <a:lumMod val="50000"/>
                </a:schemeClr>
              </a:buClr>
            </a:pPr>
            <a:r>
              <a:rPr lang="en-US" dirty="0" smtClean="0">
                <a:solidFill>
                  <a:srgbClr val="000000"/>
                </a:solidFill>
              </a:rPr>
              <a:t>Waiver</a:t>
            </a:r>
          </a:p>
          <a:p>
            <a:pPr lvl="2">
              <a:buClr>
                <a:schemeClr val="bg2">
                  <a:lumMod val="50000"/>
                </a:schemeClr>
              </a:buClr>
            </a:pPr>
            <a:r>
              <a:rPr lang="en-US" dirty="0" smtClean="0">
                <a:solidFill>
                  <a:srgbClr val="000000"/>
                </a:solidFill>
              </a:rPr>
              <a:t>Redesign </a:t>
            </a:r>
            <a:r>
              <a:rPr lang="en-US" dirty="0">
                <a:solidFill>
                  <a:srgbClr val="000000"/>
                </a:solidFill>
              </a:rPr>
              <a:t>of ID/DD</a:t>
            </a:r>
          </a:p>
          <a:p>
            <a:pPr lvl="2">
              <a:buClr>
                <a:schemeClr val="bg2">
                  <a:lumMod val="50000"/>
                </a:schemeClr>
              </a:buClr>
            </a:pPr>
            <a:r>
              <a:rPr lang="en-US" dirty="0" smtClean="0">
                <a:solidFill>
                  <a:srgbClr val="000000"/>
                </a:solidFill>
              </a:rPr>
              <a:t>Options: </a:t>
            </a:r>
          </a:p>
          <a:p>
            <a:pPr lvl="3">
              <a:buClr>
                <a:schemeClr val="bg2">
                  <a:lumMod val="50000"/>
                </a:schemeClr>
              </a:buClr>
            </a:pPr>
            <a:r>
              <a:rPr lang="en-US" dirty="0" smtClean="0">
                <a:solidFill>
                  <a:srgbClr val="000000"/>
                </a:solidFill>
              </a:rPr>
              <a:t>HCBS, Demonstration, Managed Care</a:t>
            </a:r>
          </a:p>
          <a:p>
            <a:pPr lvl="3">
              <a:buClr>
                <a:schemeClr val="bg2">
                  <a:lumMod val="50000"/>
                </a:schemeClr>
              </a:buClr>
            </a:pPr>
            <a:r>
              <a:rPr lang="en-US" dirty="0" smtClean="0">
                <a:solidFill>
                  <a:srgbClr val="000000"/>
                </a:solidFill>
              </a:rPr>
              <a:t>Habilitation v. non-habilitation</a:t>
            </a:r>
          </a:p>
          <a:p>
            <a:pPr lvl="3">
              <a:buClr>
                <a:schemeClr val="bg2">
                  <a:lumMod val="50000"/>
                </a:schemeClr>
              </a:buClr>
            </a:pPr>
            <a:r>
              <a:rPr lang="en-US" dirty="0" smtClean="0">
                <a:solidFill>
                  <a:srgbClr val="000000"/>
                </a:solidFill>
              </a:rPr>
              <a:t>Diagnostic v. universal</a:t>
            </a:r>
          </a:p>
        </p:txBody>
      </p:sp>
      <p:graphicFrame>
        <p:nvGraphicFramePr>
          <p:cNvPr id="5" name="Content Placeholder 3"/>
          <p:cNvGraphicFramePr>
            <a:graphicFrameLocks/>
          </p:cNvGraphicFramePr>
          <p:nvPr>
            <p:extLst>
              <p:ext uri="{D42A27DB-BD31-4B8C-83A1-F6EECF244321}">
                <p14:modId xmlns:p14="http://schemas.microsoft.com/office/powerpoint/2010/main" val="1207828033"/>
              </p:ext>
            </p:extLst>
          </p:nvPr>
        </p:nvGraphicFramePr>
        <p:xfrm>
          <a:off x="5505449" y="1295400"/>
          <a:ext cx="3714751"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309343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1600200"/>
            <a:ext cx="7467600" cy="4724400"/>
          </a:xfrm>
        </p:spPr>
        <p:txBody>
          <a:bodyPr anchorCtr="0">
            <a:normAutofit fontScale="90000"/>
          </a:bodyPr>
          <a:lstStyle/>
          <a:p>
            <a:r>
              <a:rPr lang="en-US" sz="2200" dirty="0" smtClean="0">
                <a:latin typeface="+mn-lt"/>
              </a:rPr>
              <a:t> </a:t>
            </a:r>
            <a:r>
              <a:rPr lang="en-US" sz="4400" b="1" dirty="0" smtClean="0">
                <a:solidFill>
                  <a:srgbClr val="000000"/>
                </a:solidFill>
                <a:latin typeface="+mn-lt"/>
                <a:cs typeface="Candara"/>
              </a:rPr>
              <a:t>Discussion and Questions</a:t>
            </a:r>
            <a:br>
              <a:rPr lang="en-US" sz="4400" b="1" dirty="0" smtClean="0">
                <a:solidFill>
                  <a:srgbClr val="000000"/>
                </a:solidFill>
                <a:latin typeface="+mn-lt"/>
                <a:cs typeface="Candara"/>
              </a:rPr>
            </a:br>
            <a:r>
              <a:rPr lang="en-US" sz="4400" b="1" dirty="0">
                <a:solidFill>
                  <a:srgbClr val="000000"/>
                </a:solidFill>
                <a:latin typeface="+mn-lt"/>
                <a:cs typeface="Candara"/>
              </a:rPr>
              <a:t/>
            </a:r>
            <a:br>
              <a:rPr lang="en-US" sz="4400" b="1" dirty="0">
                <a:solidFill>
                  <a:srgbClr val="000000"/>
                </a:solidFill>
                <a:latin typeface="+mn-lt"/>
                <a:cs typeface="Candara"/>
              </a:rPr>
            </a:br>
            <a:r>
              <a:rPr lang="en-US" sz="3200" dirty="0" smtClean="0">
                <a:solidFill>
                  <a:srgbClr val="000000"/>
                </a:solidFill>
                <a:latin typeface="+mn-lt"/>
                <a:cs typeface="Candara"/>
              </a:rPr>
              <a:t>Please contact us:</a:t>
            </a:r>
            <a:br>
              <a:rPr lang="en-US" sz="3200" dirty="0" smtClean="0">
                <a:solidFill>
                  <a:srgbClr val="000000"/>
                </a:solidFill>
                <a:latin typeface="+mn-lt"/>
                <a:cs typeface="Candara"/>
              </a:rPr>
            </a:br>
            <a:r>
              <a:rPr lang="en-US" sz="2400" dirty="0" smtClean="0">
                <a:solidFill>
                  <a:srgbClr val="000000"/>
                </a:solidFill>
                <a:cs typeface="Candara"/>
              </a:rPr>
              <a:t>Dr</a:t>
            </a:r>
            <a:r>
              <a:rPr lang="en-US" sz="2400" dirty="0">
                <a:solidFill>
                  <a:srgbClr val="000000"/>
                </a:solidFill>
                <a:cs typeface="Candara"/>
              </a:rPr>
              <a:t>. Cara Meixner, Associate Professor, </a:t>
            </a:r>
            <a:r>
              <a:rPr lang="en-US" sz="2400" dirty="0" smtClean="0">
                <a:solidFill>
                  <a:srgbClr val="000000"/>
                </a:solidFill>
                <a:cs typeface="Candara"/>
              </a:rPr>
              <a:t/>
            </a:r>
            <a:br>
              <a:rPr lang="en-US" sz="2400" dirty="0" smtClean="0">
                <a:solidFill>
                  <a:srgbClr val="000000"/>
                </a:solidFill>
                <a:cs typeface="Candara"/>
              </a:rPr>
            </a:br>
            <a:r>
              <a:rPr lang="en-US" sz="2400" dirty="0" smtClean="0">
                <a:solidFill>
                  <a:srgbClr val="000000"/>
                </a:solidFill>
                <a:cs typeface="Candara"/>
              </a:rPr>
              <a:t>Graduate </a:t>
            </a:r>
            <a:r>
              <a:rPr lang="en-US" sz="2400" dirty="0">
                <a:solidFill>
                  <a:srgbClr val="000000"/>
                </a:solidFill>
                <a:cs typeface="Candara"/>
              </a:rPr>
              <a:t>Psychology (</a:t>
            </a:r>
            <a:r>
              <a:rPr lang="en-US" sz="2400" dirty="0">
                <a:solidFill>
                  <a:srgbClr val="000000"/>
                </a:solidFill>
                <a:cs typeface="Candara"/>
                <a:hlinkClick r:id="rId3"/>
              </a:rPr>
              <a:t>meixnecx@jmu.edu</a:t>
            </a:r>
            <a:r>
              <a:rPr lang="en-US" sz="2400" dirty="0">
                <a:solidFill>
                  <a:srgbClr val="000000"/>
                </a:solidFill>
                <a:cs typeface="Candara"/>
              </a:rPr>
              <a:t>) </a:t>
            </a:r>
            <a:r>
              <a:rPr lang="en-US" sz="2400" dirty="0" smtClean="0">
                <a:solidFill>
                  <a:srgbClr val="000000"/>
                </a:solidFill>
                <a:latin typeface="+mn-lt"/>
                <a:cs typeface="Candara"/>
              </a:rPr>
              <a:t/>
            </a:r>
            <a:br>
              <a:rPr lang="en-US" sz="2400" dirty="0" smtClean="0">
                <a:solidFill>
                  <a:srgbClr val="000000"/>
                </a:solidFill>
                <a:latin typeface="+mn-lt"/>
                <a:cs typeface="Candara"/>
              </a:rPr>
            </a:br>
            <a:r>
              <a:rPr lang="en-US" sz="2400" dirty="0" smtClean="0">
                <a:solidFill>
                  <a:srgbClr val="000000"/>
                </a:solidFill>
                <a:latin typeface="+mn-lt"/>
                <a:cs typeface="Candara"/>
              </a:rPr>
              <a:t/>
            </a:r>
            <a:br>
              <a:rPr lang="en-US" sz="2400" dirty="0" smtClean="0">
                <a:solidFill>
                  <a:srgbClr val="000000"/>
                </a:solidFill>
                <a:latin typeface="+mn-lt"/>
                <a:cs typeface="Candara"/>
              </a:rPr>
            </a:br>
            <a:r>
              <a:rPr lang="en-US" sz="2400" dirty="0" smtClean="0">
                <a:solidFill>
                  <a:srgbClr val="000000"/>
                </a:solidFill>
                <a:latin typeface="+mn-lt"/>
                <a:cs typeface="Candara"/>
              </a:rPr>
              <a:t>Dr. Cynthia O’Donoghue, Professor and Head,  Communication Sciences and Disorders (</a:t>
            </a:r>
            <a:r>
              <a:rPr lang="en-US" sz="2400" dirty="0" smtClean="0">
                <a:solidFill>
                  <a:srgbClr val="000000"/>
                </a:solidFill>
                <a:latin typeface="+mn-lt"/>
                <a:cs typeface="Candara"/>
                <a:hlinkClick r:id="rId4"/>
              </a:rPr>
              <a:t>odonogcr@jmu.edu</a:t>
            </a:r>
            <a:r>
              <a:rPr lang="en-US" sz="2400" dirty="0" smtClean="0">
                <a:solidFill>
                  <a:srgbClr val="000000"/>
                </a:solidFill>
                <a:latin typeface="+mn-lt"/>
                <a:cs typeface="Candara"/>
              </a:rPr>
              <a:t>) </a:t>
            </a:r>
            <a:br>
              <a:rPr lang="en-US" sz="2400" dirty="0" smtClean="0">
                <a:solidFill>
                  <a:srgbClr val="000000"/>
                </a:solidFill>
                <a:latin typeface="+mn-lt"/>
                <a:cs typeface="Candara"/>
              </a:rPr>
            </a:br>
            <a:r>
              <a:rPr lang="en-US" sz="2400" dirty="0" smtClean="0">
                <a:solidFill>
                  <a:srgbClr val="000000"/>
                </a:solidFill>
                <a:latin typeface="+mn-lt"/>
                <a:cs typeface="Candara"/>
              </a:rPr>
              <a:t/>
            </a:r>
            <a:br>
              <a:rPr lang="en-US" sz="2400" dirty="0" smtClean="0">
                <a:solidFill>
                  <a:srgbClr val="000000"/>
                </a:solidFill>
                <a:latin typeface="+mn-lt"/>
                <a:cs typeface="Candara"/>
              </a:rPr>
            </a:br>
            <a:endParaRPr lang="en-US" sz="2400" i="1" dirty="0">
              <a:latin typeface="+mn-lt"/>
            </a:endParaRPr>
          </a:p>
        </p:txBody>
      </p:sp>
      <p:pic>
        <p:nvPicPr>
          <p:cNvPr id="7" name="Picture 22" descr="Crossroads To Brain Injury Recovery, Inc."/>
          <p:cNvPicPr>
            <a:picLocks noChangeAspect="1" noChangeArrowheads="1"/>
          </p:cNvPicPr>
          <p:nvPr/>
        </p:nvPicPr>
        <p:blipFill>
          <a:blip r:embed="rId5" cstate="print"/>
          <a:stretch>
            <a:fillRect/>
          </a:stretch>
        </p:blipFill>
        <p:spPr bwMode="auto">
          <a:xfrm>
            <a:off x="5638800" y="228600"/>
            <a:ext cx="3201556" cy="1280191"/>
          </a:xfrm>
          <a:prstGeom prst="rect">
            <a:avLst/>
          </a:prstGeom>
          <a:ln>
            <a:noFill/>
          </a:ln>
          <a:effectLst>
            <a:outerShdw blurRad="292100" dist="139700" dir="2700000" algn="tl" rotWithShape="0">
              <a:srgbClr val="333333">
                <a:alpha val="65000"/>
              </a:srgbClr>
            </a:outerShdw>
          </a:effectLst>
        </p:spPr>
      </p:pic>
      <p:pic>
        <p:nvPicPr>
          <p:cNvPr id="5" name="Picture 124" descr="jmulogo_black_mac"/>
          <p:cNvPicPr>
            <a:picLocks noChangeAspect="1" noChangeArrowheads="1"/>
          </p:cNvPicPr>
          <p:nvPr/>
        </p:nvPicPr>
        <p:blipFill>
          <a:blip r:embed="rId6" cstate="print"/>
          <a:srcRect/>
          <a:stretch>
            <a:fillRect/>
          </a:stretch>
        </p:blipFill>
        <p:spPr bwMode="auto">
          <a:xfrm>
            <a:off x="228600" y="228600"/>
            <a:ext cx="2819400" cy="1254919"/>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28600" y="6324600"/>
            <a:ext cx="8686800" cy="430887"/>
          </a:xfrm>
          <a:prstGeom prst="rect">
            <a:avLst/>
          </a:prstGeom>
          <a:noFill/>
        </p:spPr>
        <p:txBody>
          <a:bodyPr wrap="square" rtlCol="0">
            <a:spAutoFit/>
          </a:bodyPr>
          <a:lstStyle/>
          <a:p>
            <a:pPr algn="ctr"/>
            <a:r>
              <a:rPr lang="en-US" sz="1100" dirty="0">
                <a:solidFill>
                  <a:schemeClr val="bg1"/>
                </a:solidFill>
                <a:latin typeface="+mj-lt"/>
                <a:cs typeface="Candara"/>
              </a:rPr>
              <a:t>This work is supported through funding from the Commonwealth Neurotrauma Initiative Trust Fund, Virginia Department of Rehabilitative Services. Permission to cite information from this presentation must be granted by the investigators</a:t>
            </a:r>
            <a:r>
              <a:rPr lang="en-US" sz="1000" dirty="0">
                <a:solidFill>
                  <a:schemeClr val="bg1"/>
                </a:solidFill>
                <a:latin typeface="+mj-lt"/>
                <a:cs typeface="Candara"/>
              </a:rPr>
              <a:t>. </a:t>
            </a:r>
            <a:endParaRPr lang="en-US" sz="1100" dirty="0">
              <a:solidFill>
                <a:schemeClr val="bg1"/>
              </a:solidFill>
              <a:latin typeface="+mj-l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Why?</a:t>
            </a:r>
            <a:endParaRPr lang="en-US" dirty="0">
              <a:solidFill>
                <a:schemeClr val="tx1"/>
              </a:solidFill>
            </a:endParaRPr>
          </a:p>
        </p:txBody>
      </p:sp>
      <p:sp>
        <p:nvSpPr>
          <p:cNvPr id="3" name="Content Placeholder 2"/>
          <p:cNvSpPr>
            <a:spLocks noGrp="1"/>
          </p:cNvSpPr>
          <p:nvPr>
            <p:ph idx="1"/>
          </p:nvPr>
        </p:nvSpPr>
        <p:spPr>
          <a:xfrm>
            <a:off x="549275" y="1600200"/>
            <a:ext cx="8042276" cy="4800599"/>
          </a:xfrm>
        </p:spPr>
        <p:txBody>
          <a:bodyPr>
            <a:normAutofit fontScale="92500"/>
          </a:bodyPr>
          <a:lstStyle/>
          <a:p>
            <a:pPr>
              <a:buClr>
                <a:schemeClr val="bg2">
                  <a:lumMod val="50000"/>
                </a:schemeClr>
              </a:buClr>
            </a:pPr>
            <a:r>
              <a:rPr lang="en-US" dirty="0">
                <a:solidFill>
                  <a:srgbClr val="000000"/>
                </a:solidFill>
              </a:rPr>
              <a:t>A</a:t>
            </a:r>
            <a:r>
              <a:rPr lang="en-US" dirty="0" smtClean="0">
                <a:solidFill>
                  <a:srgbClr val="000000"/>
                </a:solidFill>
              </a:rPr>
              <a:t> 24-year old living with family attends a clubhouse program during the week.  She exhibits escalating agitation, aggressiveness, and apathy now manifesting in “yelling” and an inability to be consoled.</a:t>
            </a:r>
          </a:p>
          <a:p>
            <a:pPr>
              <a:buClr>
                <a:schemeClr val="bg2">
                  <a:lumMod val="50000"/>
                </a:schemeClr>
              </a:buClr>
            </a:pPr>
            <a:r>
              <a:rPr lang="en-US" dirty="0" smtClean="0">
                <a:solidFill>
                  <a:srgbClr val="000000"/>
                </a:solidFill>
              </a:rPr>
              <a:t>A 45-year old who sustained a frontal lobe injury has completed an inpatient rehabilitation program but continues to exhibit impulsivity and memory loss with intermittent spells of depression.   </a:t>
            </a:r>
          </a:p>
          <a:p>
            <a:pPr>
              <a:buClr>
                <a:schemeClr val="bg2">
                  <a:lumMod val="50000"/>
                </a:schemeClr>
              </a:buClr>
            </a:pPr>
            <a:r>
              <a:rPr lang="en-US" dirty="0" smtClean="0">
                <a:solidFill>
                  <a:srgbClr val="000000"/>
                </a:solidFill>
              </a:rPr>
              <a:t>A 32-year old with severe neurobehavioral issues has been accepted and discharged from four nursing homes based on unmanageable behaviors. He has nowhere to go, but is a risk to self and others.</a:t>
            </a:r>
          </a:p>
        </p:txBody>
      </p:sp>
    </p:spTree>
    <p:extLst>
      <p:ext uri="{BB962C8B-B14F-4D97-AF65-F5344CB8AC3E}">
        <p14:creationId xmlns:p14="http://schemas.microsoft.com/office/powerpoint/2010/main" val="3432307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Challenge and Opportunity</a:t>
            </a:r>
            <a:endParaRPr lang="en-US" dirty="0">
              <a:solidFill>
                <a:srgbClr val="000000"/>
              </a:solidFill>
            </a:endParaRPr>
          </a:p>
        </p:txBody>
      </p:sp>
      <p:sp>
        <p:nvSpPr>
          <p:cNvPr id="3" name="Content Placeholder 2"/>
          <p:cNvSpPr>
            <a:spLocks noGrp="1"/>
          </p:cNvSpPr>
          <p:nvPr>
            <p:ph idx="1"/>
          </p:nvPr>
        </p:nvSpPr>
        <p:spPr>
          <a:xfrm>
            <a:off x="549275" y="1600200"/>
            <a:ext cx="7908925" cy="4648199"/>
          </a:xfrm>
        </p:spPr>
        <p:txBody>
          <a:bodyPr>
            <a:normAutofit/>
          </a:bodyPr>
          <a:lstStyle/>
          <a:p>
            <a:pPr>
              <a:buClr>
                <a:schemeClr val="bg2">
                  <a:lumMod val="50000"/>
                </a:schemeClr>
              </a:buClr>
            </a:pPr>
            <a:r>
              <a:rPr lang="en-US" dirty="0">
                <a:solidFill>
                  <a:srgbClr val="000000"/>
                </a:solidFill>
              </a:rPr>
              <a:t>Individuals with brain injury often struggle with challenging </a:t>
            </a:r>
            <a:r>
              <a:rPr lang="en-US" dirty="0" smtClean="0">
                <a:solidFill>
                  <a:srgbClr val="000000"/>
                </a:solidFill>
              </a:rPr>
              <a:t>behaviors </a:t>
            </a:r>
            <a:r>
              <a:rPr lang="en-US" b="1" dirty="0" smtClean="0">
                <a:solidFill>
                  <a:srgbClr val="000000"/>
                </a:solidFill>
              </a:rPr>
              <a:t>that can </a:t>
            </a:r>
            <a:r>
              <a:rPr lang="en-US" b="1" dirty="0">
                <a:solidFill>
                  <a:srgbClr val="000000"/>
                </a:solidFill>
              </a:rPr>
              <a:t>be addressed with the proper treatment and supports</a:t>
            </a:r>
            <a:r>
              <a:rPr lang="en-US" dirty="0">
                <a:solidFill>
                  <a:srgbClr val="000000"/>
                </a:solidFill>
              </a:rPr>
              <a:t>.  </a:t>
            </a:r>
            <a:endParaRPr lang="en-US" dirty="0" smtClean="0">
              <a:solidFill>
                <a:srgbClr val="000000"/>
              </a:solidFill>
            </a:endParaRPr>
          </a:p>
          <a:p>
            <a:pPr>
              <a:buClr>
                <a:schemeClr val="bg2">
                  <a:lumMod val="50000"/>
                </a:schemeClr>
              </a:buClr>
            </a:pPr>
            <a:r>
              <a:rPr lang="en-US" dirty="0" smtClean="0">
                <a:solidFill>
                  <a:srgbClr val="000000"/>
                </a:solidFill>
              </a:rPr>
              <a:t>Access </a:t>
            </a:r>
            <a:r>
              <a:rPr lang="en-US" dirty="0">
                <a:solidFill>
                  <a:srgbClr val="000000"/>
                </a:solidFill>
              </a:rPr>
              <a:t>to appropriate neurobehavioral services has been consistently identified as a priority issue in Virginia for many </a:t>
            </a:r>
            <a:r>
              <a:rPr lang="en-US" dirty="0" smtClean="0">
                <a:solidFill>
                  <a:srgbClr val="000000"/>
                </a:solidFill>
              </a:rPr>
              <a:t>years.</a:t>
            </a:r>
          </a:p>
          <a:p>
            <a:pPr>
              <a:buClr>
                <a:schemeClr val="bg2">
                  <a:lumMod val="50000"/>
                </a:schemeClr>
              </a:buClr>
            </a:pPr>
            <a:r>
              <a:rPr lang="en-US" dirty="0" smtClean="0">
                <a:solidFill>
                  <a:srgbClr val="000000"/>
                </a:solidFill>
              </a:rPr>
              <a:t>The </a:t>
            </a:r>
            <a:r>
              <a:rPr lang="en-US" dirty="0">
                <a:solidFill>
                  <a:srgbClr val="000000"/>
                </a:solidFill>
              </a:rPr>
              <a:t>CNI Trust Fund </a:t>
            </a:r>
            <a:r>
              <a:rPr lang="en-US" dirty="0" smtClean="0">
                <a:solidFill>
                  <a:srgbClr val="000000"/>
                </a:solidFill>
              </a:rPr>
              <a:t>has requested a report </a:t>
            </a:r>
            <a:r>
              <a:rPr lang="en-US" dirty="0">
                <a:solidFill>
                  <a:srgbClr val="000000"/>
                </a:solidFill>
              </a:rPr>
              <a:t>on the scope of the problem and need in Virginia; description of available resources; identification of service gaps; and recommendations for service development, policy decisions, and funding.  </a:t>
            </a:r>
          </a:p>
        </p:txBody>
      </p:sp>
    </p:spTree>
    <p:extLst>
      <p:ext uri="{BB962C8B-B14F-4D97-AF65-F5344CB8AC3E}">
        <p14:creationId xmlns:p14="http://schemas.microsoft.com/office/powerpoint/2010/main" val="278795205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cs typeface="Candara"/>
              </a:rPr>
              <a:t>Today’s Talking Points</a:t>
            </a:r>
            <a:endParaRPr lang="en-US" dirty="0">
              <a:solidFill>
                <a:schemeClr val="tx1"/>
              </a:solidFill>
              <a:cs typeface="Candara"/>
            </a:endParaRPr>
          </a:p>
        </p:txBody>
      </p:sp>
      <p:sp>
        <p:nvSpPr>
          <p:cNvPr id="3" name="Content Placeholder 2"/>
          <p:cNvSpPr>
            <a:spLocks noGrp="1"/>
          </p:cNvSpPr>
          <p:nvPr>
            <p:ph idx="1"/>
          </p:nvPr>
        </p:nvSpPr>
        <p:spPr>
          <a:xfrm>
            <a:off x="304800" y="1905000"/>
            <a:ext cx="4343400" cy="4038600"/>
          </a:xfrm>
        </p:spPr>
        <p:txBody>
          <a:bodyPr>
            <a:noAutofit/>
          </a:bodyPr>
          <a:lstStyle/>
          <a:p>
            <a:pPr>
              <a:buClr>
                <a:schemeClr val="bg2">
                  <a:lumMod val="50000"/>
                </a:schemeClr>
              </a:buClr>
            </a:pPr>
            <a:r>
              <a:rPr lang="en-US" sz="2200" dirty="0" smtClean="0">
                <a:solidFill>
                  <a:srgbClr val="000000"/>
                </a:solidFill>
                <a:cs typeface="Candara"/>
              </a:rPr>
              <a:t>Provide general overview of purpose and scope;</a:t>
            </a:r>
          </a:p>
          <a:p>
            <a:pPr>
              <a:buClr>
                <a:schemeClr val="bg2">
                  <a:lumMod val="50000"/>
                </a:schemeClr>
              </a:buClr>
            </a:pPr>
            <a:r>
              <a:rPr lang="en-US" sz="2200" dirty="0" smtClean="0">
                <a:solidFill>
                  <a:srgbClr val="000000"/>
                </a:solidFill>
                <a:cs typeface="Candara"/>
              </a:rPr>
              <a:t>Preview </a:t>
            </a:r>
            <a:r>
              <a:rPr lang="en-US" sz="2200" dirty="0">
                <a:solidFill>
                  <a:srgbClr val="000000"/>
                </a:solidFill>
                <a:cs typeface="Candara"/>
              </a:rPr>
              <a:t>m</a:t>
            </a:r>
            <a:r>
              <a:rPr lang="en-US" sz="2200" dirty="0" smtClean="0">
                <a:solidFill>
                  <a:srgbClr val="000000"/>
                </a:solidFill>
                <a:cs typeface="Candara"/>
              </a:rPr>
              <a:t>ajor findings and significant issues in Virginia;</a:t>
            </a:r>
          </a:p>
          <a:p>
            <a:pPr>
              <a:buClr>
                <a:schemeClr val="bg2">
                  <a:lumMod val="50000"/>
                </a:schemeClr>
              </a:buClr>
            </a:pPr>
            <a:r>
              <a:rPr lang="en-US" sz="2200" dirty="0" smtClean="0">
                <a:solidFill>
                  <a:srgbClr val="000000"/>
                </a:solidFill>
                <a:cs typeface="Candara"/>
              </a:rPr>
              <a:t>Describe other states’ approaches;</a:t>
            </a:r>
          </a:p>
          <a:p>
            <a:pPr>
              <a:buClr>
                <a:schemeClr val="bg2">
                  <a:lumMod val="50000"/>
                </a:schemeClr>
              </a:buClr>
            </a:pPr>
            <a:r>
              <a:rPr lang="en-US" sz="2200" dirty="0" smtClean="0">
                <a:solidFill>
                  <a:srgbClr val="000000"/>
                </a:solidFill>
                <a:cs typeface="Candara"/>
              </a:rPr>
              <a:t>Present potential avenues and opportunities.</a:t>
            </a:r>
          </a:p>
        </p:txBody>
      </p:sp>
      <p:pic>
        <p:nvPicPr>
          <p:cNvPr id="4" name="Picture 3"/>
          <p:cNvPicPr>
            <a:picLocks noChangeAspect="1"/>
          </p:cNvPicPr>
          <p:nvPr/>
        </p:nvPicPr>
        <p:blipFill>
          <a:blip r:embed="rId3"/>
          <a:stretch>
            <a:fillRect/>
          </a:stretch>
        </p:blipFill>
        <p:spPr>
          <a:xfrm>
            <a:off x="4953000" y="2068782"/>
            <a:ext cx="3580336" cy="3570018"/>
          </a:xfrm>
          <a:prstGeom prst="rect">
            <a:avLst/>
          </a:prstGeom>
        </p:spPr>
      </p:pic>
    </p:spTree>
    <p:extLst>
      <p:ext uri="{BB962C8B-B14F-4D97-AF65-F5344CB8AC3E}">
        <p14:creationId xmlns:p14="http://schemas.microsoft.com/office/powerpoint/2010/main" val="225547794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5424"/>
          </a:xfrm>
        </p:spPr>
        <p:txBody>
          <a:bodyPr/>
          <a:lstStyle/>
          <a:p>
            <a:r>
              <a:rPr lang="en-US" dirty="0" smtClean="0">
                <a:solidFill>
                  <a:schemeClr val="tx1"/>
                </a:solidFill>
              </a:rPr>
              <a:t>Purpose and Scope</a:t>
            </a:r>
            <a:endParaRPr lang="en-US" dirty="0">
              <a:solidFill>
                <a:schemeClr val="tx1"/>
              </a:solidFill>
            </a:endParaRPr>
          </a:p>
        </p:txBody>
      </p:sp>
      <p:sp>
        <p:nvSpPr>
          <p:cNvPr id="3" name="Content Placeholder 2"/>
          <p:cNvSpPr>
            <a:spLocks noGrp="1"/>
          </p:cNvSpPr>
          <p:nvPr>
            <p:ph idx="1"/>
          </p:nvPr>
        </p:nvSpPr>
        <p:spPr>
          <a:xfrm>
            <a:off x="549275" y="1371601"/>
            <a:ext cx="8042276" cy="4952999"/>
          </a:xfrm>
        </p:spPr>
        <p:txBody>
          <a:bodyPr>
            <a:normAutofit fontScale="92500" lnSpcReduction="20000"/>
          </a:bodyPr>
          <a:lstStyle/>
          <a:p>
            <a:pPr marL="457200" indent="-457200">
              <a:buClr>
                <a:schemeClr val="tx1"/>
              </a:buClr>
              <a:buFont typeface="+mj-lt"/>
              <a:buAutoNum type="arabicPeriod"/>
            </a:pPr>
            <a:r>
              <a:rPr lang="en-US" dirty="0" smtClean="0">
                <a:solidFill>
                  <a:srgbClr val="000000"/>
                </a:solidFill>
              </a:rPr>
              <a:t>What are the neurobehavioral (NB) issues, treatment, and services in the Commonwealth?  What NB models and interventions are promising?</a:t>
            </a:r>
          </a:p>
          <a:p>
            <a:pPr marL="457200" indent="-457200">
              <a:buClr>
                <a:schemeClr val="tx1"/>
              </a:buClr>
              <a:buFont typeface="+mj-lt"/>
              <a:buAutoNum type="arabicPeriod"/>
            </a:pPr>
            <a:r>
              <a:rPr lang="en-US" dirty="0" smtClean="0">
                <a:solidFill>
                  <a:srgbClr val="000000"/>
                </a:solidFill>
              </a:rPr>
              <a:t>What is the extent of the need for NB services in VA?</a:t>
            </a:r>
          </a:p>
          <a:p>
            <a:pPr marL="457200" indent="-457200">
              <a:buClr>
                <a:schemeClr val="tx1"/>
              </a:buClr>
              <a:buFont typeface="+mj-lt"/>
              <a:buAutoNum type="arabicPeriod"/>
            </a:pPr>
            <a:r>
              <a:rPr lang="en-US" dirty="0" smtClean="0">
                <a:solidFill>
                  <a:srgbClr val="000000"/>
                </a:solidFill>
              </a:rPr>
              <a:t>Where are current needs being met?  What is available?</a:t>
            </a:r>
          </a:p>
          <a:p>
            <a:pPr marL="457200" indent="-457200">
              <a:buClr>
                <a:schemeClr val="tx1"/>
              </a:buClr>
              <a:buFont typeface="+mj-lt"/>
              <a:buAutoNum type="arabicPeriod"/>
            </a:pPr>
            <a:r>
              <a:rPr lang="en-US" dirty="0" smtClean="0">
                <a:solidFill>
                  <a:srgbClr val="000000"/>
                </a:solidFill>
              </a:rPr>
              <a:t>How are services paid for with public and private funds?</a:t>
            </a:r>
          </a:p>
          <a:p>
            <a:pPr marL="457200" indent="-457200">
              <a:buClr>
                <a:schemeClr val="tx1"/>
              </a:buClr>
              <a:buFont typeface="+mj-lt"/>
              <a:buAutoNum type="arabicPeriod"/>
            </a:pPr>
            <a:r>
              <a:rPr lang="en-US" dirty="0" smtClean="0">
                <a:solidFill>
                  <a:srgbClr val="000000"/>
                </a:solidFill>
              </a:rPr>
              <a:t>What is the number and nature of Virginians who receive services out of state?</a:t>
            </a:r>
          </a:p>
          <a:p>
            <a:pPr marL="457200" indent="-457200">
              <a:buClr>
                <a:schemeClr val="tx1"/>
              </a:buClr>
              <a:buFont typeface="+mj-lt"/>
              <a:buAutoNum type="arabicPeriod"/>
            </a:pPr>
            <a:r>
              <a:rPr lang="en-US" dirty="0" smtClean="0">
                <a:solidFill>
                  <a:srgbClr val="000000"/>
                </a:solidFill>
              </a:rPr>
              <a:t>What policies are recommended to improve access to care for Virginians?</a:t>
            </a:r>
          </a:p>
          <a:p>
            <a:pPr marL="457200" indent="-457200">
              <a:buClr>
                <a:schemeClr val="tx1"/>
              </a:buClr>
              <a:buFont typeface="+mj-lt"/>
              <a:buAutoNum type="arabicPeriod"/>
            </a:pPr>
            <a:r>
              <a:rPr lang="en-US" dirty="0" smtClean="0">
                <a:solidFill>
                  <a:srgbClr val="000000"/>
                </a:solidFill>
              </a:rPr>
              <a:t>What recommendations address current and future funding needs for a </a:t>
            </a:r>
            <a:r>
              <a:rPr lang="en-US" i="1" dirty="0" smtClean="0">
                <a:solidFill>
                  <a:srgbClr val="000000"/>
                </a:solidFill>
              </a:rPr>
              <a:t>continuum of care </a:t>
            </a:r>
            <a:r>
              <a:rPr lang="en-US" dirty="0" smtClean="0">
                <a:solidFill>
                  <a:srgbClr val="000000"/>
                </a:solidFill>
              </a:rPr>
              <a:t>approach? </a:t>
            </a:r>
            <a:endParaRPr lang="en-US" dirty="0">
              <a:solidFill>
                <a:srgbClr val="000000"/>
              </a:solidFill>
            </a:endParaRPr>
          </a:p>
        </p:txBody>
      </p:sp>
    </p:spTree>
    <p:extLst>
      <p:ext uri="{BB962C8B-B14F-4D97-AF65-F5344CB8AC3E}">
        <p14:creationId xmlns:p14="http://schemas.microsoft.com/office/powerpoint/2010/main" val="23806607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11624"/>
          </a:xfrm>
        </p:spPr>
        <p:txBody>
          <a:bodyPr/>
          <a:lstStyle/>
          <a:p>
            <a:r>
              <a:rPr lang="en-US" sz="4200" dirty="0" smtClean="0">
                <a:solidFill>
                  <a:srgbClr val="000000"/>
                </a:solidFill>
              </a:rPr>
              <a:t>Defining Neurobehavioral (NB)</a:t>
            </a:r>
            <a:endParaRPr lang="en-US" sz="4200" dirty="0">
              <a:solidFill>
                <a:srgbClr val="000000"/>
              </a:solidFill>
            </a:endParaRPr>
          </a:p>
        </p:txBody>
      </p:sp>
      <p:sp>
        <p:nvSpPr>
          <p:cNvPr id="4" name="Rectangle 3"/>
          <p:cNvSpPr/>
          <p:nvPr/>
        </p:nvSpPr>
        <p:spPr>
          <a:xfrm>
            <a:off x="457200" y="1676400"/>
            <a:ext cx="3962400" cy="4154983"/>
          </a:xfrm>
          <a:prstGeom prst="rect">
            <a:avLst/>
          </a:prstGeom>
        </p:spPr>
        <p:txBody>
          <a:bodyPr wrap="square">
            <a:spAutoFit/>
          </a:bodyPr>
          <a:lstStyle/>
          <a:p>
            <a:pPr marL="285750" indent="-285750">
              <a:buFont typeface="Arial"/>
              <a:buChar char="•"/>
            </a:pPr>
            <a:r>
              <a:rPr lang="en-US" b="1" dirty="0" smtClean="0">
                <a:solidFill>
                  <a:srgbClr val="000000"/>
                </a:solidFill>
                <a:latin typeface="+mj-lt"/>
                <a:cs typeface="Candara"/>
              </a:rPr>
              <a:t>Neurobehavioral</a:t>
            </a:r>
            <a:r>
              <a:rPr lang="en-US" dirty="0" smtClean="0">
                <a:solidFill>
                  <a:srgbClr val="000000"/>
                </a:solidFill>
                <a:latin typeface="+mj-lt"/>
                <a:cs typeface="Candara"/>
              </a:rPr>
              <a:t> refers to the </a:t>
            </a:r>
            <a:r>
              <a:rPr lang="en-US" dirty="0">
                <a:solidFill>
                  <a:srgbClr val="000000"/>
                </a:solidFill>
                <a:latin typeface="+mj-lt"/>
                <a:cs typeface="Candara"/>
              </a:rPr>
              <a:t>way the brain affects </a:t>
            </a:r>
            <a:r>
              <a:rPr lang="en-US" dirty="0" smtClean="0">
                <a:solidFill>
                  <a:srgbClr val="000000"/>
                </a:solidFill>
                <a:latin typeface="+mj-lt"/>
                <a:cs typeface="Candara"/>
              </a:rPr>
              <a:t>emotion, </a:t>
            </a:r>
            <a:r>
              <a:rPr lang="en-US" dirty="0">
                <a:solidFill>
                  <a:srgbClr val="000000"/>
                </a:solidFill>
                <a:latin typeface="+mj-lt"/>
                <a:cs typeface="Candara"/>
              </a:rPr>
              <a:t>behavior, or learning. </a:t>
            </a:r>
            <a:endParaRPr lang="en-US" dirty="0" smtClean="0">
              <a:solidFill>
                <a:srgbClr val="000000"/>
              </a:solidFill>
              <a:latin typeface="+mj-lt"/>
              <a:cs typeface="Candara"/>
            </a:endParaRPr>
          </a:p>
          <a:p>
            <a:endParaRPr lang="en-US" dirty="0">
              <a:solidFill>
                <a:srgbClr val="000000"/>
              </a:solidFill>
              <a:latin typeface="+mj-lt"/>
              <a:cs typeface="Candara"/>
            </a:endParaRPr>
          </a:p>
          <a:p>
            <a:pPr marL="285750" indent="-285750">
              <a:buFont typeface="Arial"/>
              <a:buChar char="•"/>
            </a:pPr>
            <a:r>
              <a:rPr lang="en-US" dirty="0">
                <a:solidFill>
                  <a:srgbClr val="000000"/>
                </a:solidFill>
                <a:latin typeface="+mj-lt"/>
                <a:cs typeface="Candara"/>
              </a:rPr>
              <a:t>Needs and issues refer to the </a:t>
            </a:r>
            <a:r>
              <a:rPr lang="en-US" b="1" dirty="0">
                <a:solidFill>
                  <a:srgbClr val="000000"/>
                </a:solidFill>
                <a:latin typeface="+mj-lt"/>
                <a:cs typeface="Candara"/>
              </a:rPr>
              <a:t>compromising cognitive, behavioral, physical, and/or social changes</a:t>
            </a:r>
            <a:r>
              <a:rPr lang="en-US" dirty="0">
                <a:solidFill>
                  <a:srgbClr val="000000"/>
                </a:solidFill>
                <a:latin typeface="+mj-lt"/>
                <a:cs typeface="Candara"/>
              </a:rPr>
              <a:t> that result from an ABI. </a:t>
            </a:r>
          </a:p>
        </p:txBody>
      </p:sp>
      <p:grpSp>
        <p:nvGrpSpPr>
          <p:cNvPr id="6" name="Group 5"/>
          <p:cNvGrpSpPr/>
          <p:nvPr/>
        </p:nvGrpSpPr>
        <p:grpSpPr>
          <a:xfrm>
            <a:off x="4572000" y="1752600"/>
            <a:ext cx="3962400" cy="3962400"/>
            <a:chOff x="4572000" y="1524000"/>
            <a:chExt cx="3962400" cy="3962400"/>
          </a:xfrm>
        </p:grpSpPr>
        <p:pic>
          <p:nvPicPr>
            <p:cNvPr id="3" name="Picture 2" descr="neurobeh_clusterdiagam(#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24000"/>
              <a:ext cx="3945586" cy="3962400"/>
            </a:xfrm>
            <a:prstGeom prst="rect">
              <a:avLst/>
            </a:prstGeom>
          </p:spPr>
        </p:pic>
        <p:sp>
          <p:nvSpPr>
            <p:cNvPr id="5" name="TextBox 4"/>
            <p:cNvSpPr txBox="1"/>
            <p:nvPr/>
          </p:nvSpPr>
          <p:spPr>
            <a:xfrm>
              <a:off x="7391400" y="5105400"/>
              <a:ext cx="1143000" cy="307777"/>
            </a:xfrm>
            <a:prstGeom prst="rect">
              <a:avLst/>
            </a:prstGeom>
            <a:noFill/>
          </p:spPr>
          <p:txBody>
            <a:bodyPr wrap="square" rtlCol="0">
              <a:spAutoFit/>
            </a:bodyPr>
            <a:lstStyle/>
            <a:p>
              <a:r>
                <a:rPr lang="en-US" sz="700" dirty="0" smtClean="0">
                  <a:latin typeface="Arial"/>
                  <a:cs typeface="Arial"/>
                </a:rPr>
                <a:t>© P. O’Donoghue et al. (2015)</a:t>
              </a:r>
              <a:endParaRPr lang="en-US" sz="700" dirty="0">
                <a:latin typeface="Arial"/>
                <a:cs typeface="Arial"/>
              </a:endParaRPr>
            </a:p>
          </p:txBody>
        </p:sp>
      </p:grpSp>
      <p:sp>
        <p:nvSpPr>
          <p:cNvPr id="7" name="TextBox 6"/>
          <p:cNvSpPr txBox="1"/>
          <p:nvPr/>
        </p:nvSpPr>
        <p:spPr>
          <a:xfrm>
            <a:off x="609600" y="6324600"/>
            <a:ext cx="8001000" cy="276999"/>
          </a:xfrm>
          <a:prstGeom prst="rect">
            <a:avLst/>
          </a:prstGeom>
          <a:noFill/>
        </p:spPr>
        <p:txBody>
          <a:bodyPr wrap="square" rtlCol="0">
            <a:spAutoFit/>
          </a:bodyPr>
          <a:lstStyle/>
          <a:p>
            <a:r>
              <a:rPr lang="en-US" sz="1200" dirty="0" smtClean="0">
                <a:solidFill>
                  <a:schemeClr val="bg1"/>
                </a:solidFill>
                <a:latin typeface="+mj-lt"/>
                <a:cs typeface="Candara"/>
              </a:rPr>
              <a:t>Sources: Wood, 2001; Zasler, Martelli, &amp; Jacobs, 2013; Baddley, 1986; Evans, 2001; deGuise et al., 2008.</a:t>
            </a:r>
            <a:endParaRPr lang="en-US" sz="1200" dirty="0">
              <a:solidFill>
                <a:schemeClr val="bg1"/>
              </a:solidFill>
              <a:latin typeface="+mj-lt"/>
              <a:cs typeface="Candara"/>
            </a:endParaRPr>
          </a:p>
        </p:txBody>
      </p:sp>
    </p:spTree>
    <p:extLst>
      <p:ext uri="{BB962C8B-B14F-4D97-AF65-F5344CB8AC3E}">
        <p14:creationId xmlns:p14="http://schemas.microsoft.com/office/powerpoint/2010/main" val="294715417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36177"/>
            <a:ext cx="8042276" cy="883024"/>
          </a:xfrm>
        </p:spPr>
        <p:txBody>
          <a:bodyPr/>
          <a:lstStyle/>
          <a:p>
            <a:r>
              <a:rPr lang="en-US" sz="4000" dirty="0" smtClean="0">
                <a:solidFill>
                  <a:srgbClr val="000000"/>
                </a:solidFill>
                <a:cs typeface="Candara"/>
              </a:rPr>
              <a:t>NB Treatment and Services</a:t>
            </a:r>
            <a:endParaRPr lang="en-US" sz="4000" dirty="0">
              <a:solidFill>
                <a:srgbClr val="000000"/>
              </a:solidFill>
              <a:cs typeface="Candara"/>
            </a:endParaRPr>
          </a:p>
        </p:txBody>
      </p:sp>
      <p:sp>
        <p:nvSpPr>
          <p:cNvPr id="3" name="Content Placeholder 2"/>
          <p:cNvSpPr>
            <a:spLocks noGrp="1"/>
          </p:cNvSpPr>
          <p:nvPr>
            <p:ph idx="1"/>
          </p:nvPr>
        </p:nvSpPr>
        <p:spPr>
          <a:xfrm>
            <a:off x="685800" y="1600201"/>
            <a:ext cx="4724399" cy="4800599"/>
          </a:xfrm>
        </p:spPr>
        <p:txBody>
          <a:bodyPr>
            <a:noAutofit/>
          </a:bodyPr>
          <a:lstStyle/>
          <a:p>
            <a:pPr>
              <a:buClr>
                <a:schemeClr val="tx1"/>
              </a:buClr>
            </a:pPr>
            <a:r>
              <a:rPr lang="en-US" sz="2000" b="1" dirty="0">
                <a:solidFill>
                  <a:schemeClr val="tx1"/>
                </a:solidFill>
              </a:rPr>
              <a:t>C</a:t>
            </a:r>
            <a:r>
              <a:rPr lang="en-US" sz="2000" b="1" dirty="0" smtClean="0">
                <a:solidFill>
                  <a:schemeClr val="tx1"/>
                </a:solidFill>
              </a:rPr>
              <a:t>ontinuum </a:t>
            </a:r>
            <a:r>
              <a:rPr lang="en-US" sz="2000" b="1" dirty="0">
                <a:solidFill>
                  <a:schemeClr val="tx1"/>
                </a:solidFill>
              </a:rPr>
              <a:t>of care</a:t>
            </a:r>
            <a:r>
              <a:rPr lang="en-US" sz="2000" dirty="0">
                <a:solidFill>
                  <a:schemeClr val="tx1"/>
                </a:solidFill>
              </a:rPr>
              <a:t> for individuals </a:t>
            </a:r>
            <a:r>
              <a:rPr lang="en-US" sz="2000" dirty="0" smtClean="0">
                <a:solidFill>
                  <a:schemeClr val="tx1"/>
                </a:solidFill>
              </a:rPr>
              <a:t>that recognizes:</a:t>
            </a:r>
          </a:p>
          <a:p>
            <a:pPr lvl="1">
              <a:buClr>
                <a:schemeClr val="tx1"/>
              </a:buClr>
            </a:pPr>
            <a:r>
              <a:rPr lang="en-US" sz="1800" dirty="0">
                <a:solidFill>
                  <a:schemeClr val="tx1"/>
                </a:solidFill>
              </a:rPr>
              <a:t>R</a:t>
            </a:r>
            <a:r>
              <a:rPr lang="en-US" sz="1800" dirty="0" smtClean="0">
                <a:solidFill>
                  <a:schemeClr val="tx1"/>
                </a:solidFill>
              </a:rPr>
              <a:t>ecovery </a:t>
            </a:r>
            <a:r>
              <a:rPr lang="en-US" sz="1800" dirty="0">
                <a:solidFill>
                  <a:schemeClr val="tx1"/>
                </a:solidFill>
              </a:rPr>
              <a:t>is not </a:t>
            </a:r>
            <a:r>
              <a:rPr lang="en-US" sz="1800" dirty="0" smtClean="0">
                <a:solidFill>
                  <a:schemeClr val="tx1"/>
                </a:solidFill>
              </a:rPr>
              <a:t>linear  </a:t>
            </a:r>
          </a:p>
          <a:p>
            <a:pPr lvl="1">
              <a:buClr>
                <a:schemeClr val="tx1"/>
              </a:buClr>
            </a:pPr>
            <a:r>
              <a:rPr lang="en-US" sz="1800" dirty="0">
                <a:solidFill>
                  <a:schemeClr val="tx1"/>
                </a:solidFill>
              </a:rPr>
              <a:t>D</a:t>
            </a:r>
            <a:r>
              <a:rPr lang="en-US" sz="1800" dirty="0" smtClean="0">
                <a:solidFill>
                  <a:schemeClr val="tx1"/>
                </a:solidFill>
              </a:rPr>
              <a:t>iagnoses are multi-complex and co-occurring</a:t>
            </a:r>
          </a:p>
          <a:p>
            <a:pPr lvl="1">
              <a:buClr>
                <a:schemeClr val="tx1"/>
              </a:buClr>
            </a:pPr>
            <a:r>
              <a:rPr lang="en-US" sz="1800" dirty="0" smtClean="0">
                <a:solidFill>
                  <a:schemeClr val="tx1"/>
                </a:solidFill>
              </a:rPr>
              <a:t>Services may change over time</a:t>
            </a:r>
          </a:p>
          <a:p>
            <a:pPr>
              <a:buClr>
                <a:schemeClr val="tx1"/>
              </a:buClr>
            </a:pPr>
            <a:r>
              <a:rPr lang="en-US" sz="2000" dirty="0" smtClean="0">
                <a:solidFill>
                  <a:schemeClr val="tx1"/>
                </a:solidFill>
              </a:rPr>
              <a:t>Education, prevention, crisis management and stabilization, transition to rehabilitation, and reintegration into society</a:t>
            </a:r>
          </a:p>
          <a:p>
            <a:pPr>
              <a:buClr>
                <a:schemeClr val="tx1"/>
              </a:buClr>
            </a:pPr>
            <a:r>
              <a:rPr lang="en-US" sz="2000" dirty="0" smtClean="0">
                <a:solidFill>
                  <a:schemeClr val="tx1"/>
                </a:solidFill>
              </a:rPr>
              <a:t>Interdisciplinary </a:t>
            </a:r>
            <a:r>
              <a:rPr lang="en-US" sz="2000" u="sng" dirty="0" smtClean="0">
                <a:solidFill>
                  <a:schemeClr val="tx1"/>
                </a:solidFill>
              </a:rPr>
              <a:t>and</a:t>
            </a:r>
            <a:r>
              <a:rPr lang="en-US" sz="2000" dirty="0" smtClean="0">
                <a:solidFill>
                  <a:schemeClr val="tx1"/>
                </a:solidFill>
              </a:rPr>
              <a:t> multi-agency</a:t>
            </a:r>
          </a:p>
          <a:p>
            <a:pPr marL="0" indent="0">
              <a:buNone/>
            </a:pPr>
            <a:endParaRPr lang="en-US" sz="1600" dirty="0" smtClean="0">
              <a:solidFill>
                <a:schemeClr val="tx1"/>
              </a:solidFill>
            </a:endParaRPr>
          </a:p>
          <a:p>
            <a:pPr marL="0" indent="0">
              <a:buNone/>
            </a:pPr>
            <a:endParaRPr lang="en-US" sz="1600" dirty="0">
              <a:solidFill>
                <a:schemeClr val="tx1"/>
              </a:solidFill>
            </a:endParaRPr>
          </a:p>
        </p:txBody>
      </p:sp>
      <p:pic>
        <p:nvPicPr>
          <p:cNvPr id="7" name="Picture 6"/>
          <p:cNvPicPr>
            <a:picLocks noChangeAspect="1"/>
          </p:cNvPicPr>
          <p:nvPr/>
        </p:nvPicPr>
        <p:blipFill>
          <a:blip r:embed="rId3"/>
          <a:stretch>
            <a:fillRect/>
          </a:stretch>
        </p:blipFill>
        <p:spPr>
          <a:xfrm>
            <a:off x="5735594" y="2057401"/>
            <a:ext cx="2744229" cy="3124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33912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905000" y="3962400"/>
            <a:ext cx="5410200" cy="2667000"/>
          </a:xfrm>
          <a:prstGeom prst="roundRect">
            <a:avLst/>
          </a:prstGeom>
          <a:solidFill>
            <a:schemeClr val="bg1"/>
          </a:solidFill>
          <a:ln>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000000"/>
                </a:solidFill>
              </a:rPr>
              <a:t>Brain Injury in Virginia</a:t>
            </a:r>
            <a:endParaRPr lang="en-US" dirty="0">
              <a:solidFill>
                <a:srgbClr val="000000"/>
              </a:solidFill>
            </a:endParaRPr>
          </a:p>
        </p:txBody>
      </p:sp>
      <p:sp>
        <p:nvSpPr>
          <p:cNvPr id="3" name="Content Placeholder 2"/>
          <p:cNvSpPr>
            <a:spLocks noGrp="1"/>
          </p:cNvSpPr>
          <p:nvPr>
            <p:ph idx="1"/>
          </p:nvPr>
        </p:nvSpPr>
        <p:spPr>
          <a:xfrm>
            <a:off x="457200" y="1752600"/>
            <a:ext cx="8229600" cy="2057400"/>
          </a:xfrm>
        </p:spPr>
        <p:txBody>
          <a:bodyPr>
            <a:normAutofit/>
          </a:bodyPr>
          <a:lstStyle/>
          <a:p>
            <a:pPr>
              <a:buClr>
                <a:schemeClr val="bg2">
                  <a:lumMod val="50000"/>
                </a:schemeClr>
              </a:buClr>
            </a:pPr>
            <a:r>
              <a:rPr lang="en-US" sz="2000" dirty="0" smtClean="0">
                <a:solidFill>
                  <a:srgbClr val="000000"/>
                </a:solidFill>
              </a:rPr>
              <a:t>Our estimates are based on ER, hospital, and mortality statistics; empirical literature; and the 2014 Census figures for VA.</a:t>
            </a:r>
          </a:p>
          <a:p>
            <a:pPr lvl="1">
              <a:buClr>
                <a:schemeClr val="bg2">
                  <a:lumMod val="50000"/>
                </a:schemeClr>
              </a:buClr>
            </a:pPr>
            <a:r>
              <a:rPr lang="en-US" sz="1800" dirty="0" smtClean="0">
                <a:solidFill>
                  <a:srgbClr val="000000"/>
                </a:solidFill>
              </a:rPr>
              <a:t>Virginians (18-65) living with TBI: 106,000</a:t>
            </a:r>
          </a:p>
          <a:p>
            <a:pPr lvl="1">
              <a:buClr>
                <a:schemeClr val="bg2">
                  <a:lumMod val="50000"/>
                </a:schemeClr>
              </a:buClr>
            </a:pPr>
            <a:r>
              <a:rPr lang="en-US" sz="1800" dirty="0" smtClean="0">
                <a:solidFill>
                  <a:srgbClr val="000000"/>
                </a:solidFill>
              </a:rPr>
              <a:t>Virginians (18-65) living with Stroke: 148,400</a:t>
            </a:r>
          </a:p>
        </p:txBody>
      </p:sp>
      <p:grpSp>
        <p:nvGrpSpPr>
          <p:cNvPr id="4" name="Group 3"/>
          <p:cNvGrpSpPr/>
          <p:nvPr/>
        </p:nvGrpSpPr>
        <p:grpSpPr>
          <a:xfrm>
            <a:off x="2058987" y="4105910"/>
            <a:ext cx="5026024" cy="2162810"/>
            <a:chOff x="0" y="0"/>
            <a:chExt cx="5846980" cy="2736014"/>
          </a:xfrm>
          <a:solidFill>
            <a:schemeClr val="bg1"/>
          </a:solidFill>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295" y="326189"/>
              <a:ext cx="3702685" cy="2409825"/>
            </a:xfrm>
            <a:prstGeom prst="rect">
              <a:avLst/>
            </a:prstGeom>
            <a:grpFill/>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951355" cy="2732405"/>
            </a:xfrm>
            <a:prstGeom prst="rect">
              <a:avLst/>
            </a:prstGeom>
            <a:grpFill/>
          </p:spPr>
        </p:pic>
      </p:grpSp>
      <p:sp>
        <p:nvSpPr>
          <p:cNvPr id="5" name="Text Box 4"/>
          <p:cNvSpPr txBox="1"/>
          <p:nvPr/>
        </p:nvSpPr>
        <p:spPr>
          <a:xfrm>
            <a:off x="2212975" y="6338501"/>
            <a:ext cx="4873625" cy="123111"/>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sz="800" i="1" dirty="0">
                <a:solidFill>
                  <a:srgbClr val="44546A"/>
                </a:solidFill>
                <a:effectLst/>
                <a:latin typeface="+mj-lt"/>
                <a:ea typeface="Calibri"/>
                <a:cs typeface="Times New Roman"/>
              </a:rPr>
              <a:t>Figure 1. Common causes of brain injury. </a:t>
            </a:r>
            <a:r>
              <a:rPr lang="en-US" sz="800" i="0" dirty="0">
                <a:solidFill>
                  <a:srgbClr val="44546A"/>
                </a:solidFill>
                <a:effectLst/>
                <a:latin typeface="+mj-lt"/>
                <a:ea typeface="Calibri"/>
                <a:cs typeface="Times New Roman"/>
              </a:rPr>
              <a:t>Graphic designed for this project by Christopher Katalinas</a:t>
            </a:r>
            <a:r>
              <a:rPr lang="en-US" sz="800" i="0" dirty="0" smtClean="0">
                <a:solidFill>
                  <a:srgbClr val="44546A"/>
                </a:solidFill>
                <a:effectLst/>
                <a:latin typeface="+mj-lt"/>
                <a:ea typeface="Calibri"/>
                <a:cs typeface="Times New Roman"/>
              </a:rPr>
              <a:t>. ©</a:t>
            </a:r>
            <a:endParaRPr lang="en-US" sz="700" i="1" dirty="0">
              <a:solidFill>
                <a:srgbClr val="44546A"/>
              </a:solidFill>
              <a:effectLst/>
              <a:latin typeface="+mj-lt"/>
              <a:ea typeface="Calibri"/>
              <a:cs typeface="Times New Roman"/>
            </a:endParaRPr>
          </a:p>
        </p:txBody>
      </p:sp>
    </p:spTree>
    <p:extLst>
      <p:ext uri="{BB962C8B-B14F-4D97-AF65-F5344CB8AC3E}">
        <p14:creationId xmlns:p14="http://schemas.microsoft.com/office/powerpoint/2010/main" val="8060008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248455372"/>
              </p:ext>
            </p:extLst>
          </p:nvPr>
        </p:nvGraphicFramePr>
        <p:xfrm>
          <a:off x="549275" y="1295400"/>
          <a:ext cx="8042275"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49275" y="-117756"/>
            <a:ext cx="8042276" cy="1336956"/>
          </a:xfrm>
        </p:spPr>
        <p:txBody>
          <a:bodyPr/>
          <a:lstStyle/>
          <a:p>
            <a:r>
              <a:rPr lang="en-US" sz="4400" dirty="0" smtClean="0">
                <a:solidFill>
                  <a:srgbClr val="000000"/>
                </a:solidFill>
              </a:rPr>
              <a:t>Informing NB Care in Virginia</a:t>
            </a:r>
            <a:endParaRPr lang="en-US" sz="4400" dirty="0">
              <a:solidFill>
                <a:srgbClr val="000000"/>
              </a:solidFill>
            </a:endParaRPr>
          </a:p>
        </p:txBody>
      </p:sp>
      <p:sp>
        <p:nvSpPr>
          <p:cNvPr id="10" name="TextBox 9"/>
          <p:cNvSpPr txBox="1"/>
          <p:nvPr/>
        </p:nvSpPr>
        <p:spPr>
          <a:xfrm>
            <a:off x="2667000" y="2590800"/>
            <a:ext cx="685800" cy="2785378"/>
          </a:xfrm>
          <a:prstGeom prst="rect">
            <a:avLst/>
          </a:prstGeom>
          <a:noFill/>
        </p:spPr>
        <p:txBody>
          <a:bodyPr wrap="square" rtlCol="0">
            <a:spAutoFit/>
          </a:bodyPr>
          <a:lstStyle/>
          <a:p>
            <a:pPr algn="ctr"/>
            <a:r>
              <a:rPr lang="en-US" sz="17500" dirty="0" smtClean="0"/>
              <a:t>?</a:t>
            </a:r>
            <a:endParaRPr lang="en-US" sz="17500" dirty="0"/>
          </a:p>
        </p:txBody>
      </p:sp>
    </p:spTree>
    <p:extLst>
      <p:ext uri="{BB962C8B-B14F-4D97-AF65-F5344CB8AC3E}">
        <p14:creationId xmlns:p14="http://schemas.microsoft.com/office/powerpoint/2010/main" val="1988370471"/>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9064</TotalTime>
  <Words>1521</Words>
  <Application>Microsoft Office PowerPoint</Application>
  <PresentationFormat>On-screen Show (4:3)</PresentationFormat>
  <Paragraphs>172</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Breeze</vt:lpstr>
      <vt:lpstr>PowerPoint Presentation</vt:lpstr>
      <vt:lpstr>Why?</vt:lpstr>
      <vt:lpstr>Challenge and Opportunity</vt:lpstr>
      <vt:lpstr>Today’s Talking Points</vt:lpstr>
      <vt:lpstr>Purpose and Scope</vt:lpstr>
      <vt:lpstr>Defining Neurobehavioral (NB)</vt:lpstr>
      <vt:lpstr>NB Treatment and Services</vt:lpstr>
      <vt:lpstr>Brain Injury in Virginia</vt:lpstr>
      <vt:lpstr>Informing NB Care in Virginia</vt:lpstr>
      <vt:lpstr>Informing NB Care in Virginia</vt:lpstr>
      <vt:lpstr>Informing NB Care in Virginia</vt:lpstr>
      <vt:lpstr>PowerPoint Presentation</vt:lpstr>
      <vt:lpstr>Informing NB Care in Virginia</vt:lpstr>
      <vt:lpstr>Informing NB Care in Virginia</vt:lpstr>
      <vt:lpstr>PowerPoint Presentation</vt:lpstr>
      <vt:lpstr>Model Initiatives</vt:lpstr>
      <vt:lpstr>Avenues and Opportunities</vt:lpstr>
      <vt:lpstr>Avenues and Opportunities</vt:lpstr>
      <vt:lpstr> Discussion and Questions  Please contact us: Dr. Cara Meixner, Associate Professor,  Graduate Psychology (meixnecx@jmu.edu)   Dr. Cynthia O’Donoghue, Professor and Head,  Communication Sciences and Disorders (odonogcr@jmu.edu)   </vt:lpstr>
    </vt:vector>
  </TitlesOfParts>
  <Company>JMU/CISAT-TSEC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Sciences and Disorders</dc:title>
  <dc:creator>Nicholas W. Bankson</dc:creator>
  <cp:lastModifiedBy>cby53877</cp:lastModifiedBy>
  <cp:revision>271</cp:revision>
  <cp:lastPrinted>2011-08-16T13:35:48Z</cp:lastPrinted>
  <dcterms:created xsi:type="dcterms:W3CDTF">2003-09-26T13:04:17Z</dcterms:created>
  <dcterms:modified xsi:type="dcterms:W3CDTF">2015-07-20T17:17:28Z</dcterms:modified>
</cp:coreProperties>
</file>